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9144000" cy="6858000"/>
  <p:embeddedFontLst>
    <p:embeddedFont>
      <p:font typeface="Roboto Medium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Roboto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n7cjuXXIEJn+HYjh4xkQwuRBW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Light-bold.fntdata"/><Relationship Id="rId23" Type="http://schemas.openxmlformats.org/officeDocument/2006/relationships/font" Target="fonts/Roboto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Light-boldItalic.fntdata"/><Relationship Id="rId25" Type="http://schemas.openxmlformats.org/officeDocument/2006/relationships/font" Target="fonts/RobotoLight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obotoMedium-regular.fntdata"/><Relationship Id="rId14" Type="http://schemas.openxmlformats.org/officeDocument/2006/relationships/slide" Target="slides/slide10.xml"/><Relationship Id="rId17" Type="http://schemas.openxmlformats.org/officeDocument/2006/relationships/font" Target="fonts/RobotoMedium-italic.fntdata"/><Relationship Id="rId16" Type="http://schemas.openxmlformats.org/officeDocument/2006/relationships/font" Target="fonts/RobotoMedium-bold.fntdata"/><Relationship Id="rId19" Type="http://schemas.openxmlformats.org/officeDocument/2006/relationships/font" Target="fonts/Roboto-regular.fntdata"/><Relationship Id="rId18" Type="http://schemas.openxmlformats.org/officeDocument/2006/relationships/font" Target="fonts/Roboto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01c563858_0_0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1201c563858_0_0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t-IT"/>
              <a:t>Il mio compito è di introdurre il monitoraggio civico ai progetti PNRR</a:t>
            </a:r>
            <a:endParaRPr/>
          </a:p>
        </p:txBody>
      </p:sp>
      <p:sp>
        <p:nvSpPr>
          <p:cNvPr id="87" name="Google Shape;87;g1201c563858_0_0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8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01ec0f649_0_111:notes"/>
          <p:cNvSpPr txBox="1"/>
          <p:nvPr>
            <p:ph idx="1" type="body"/>
          </p:nvPr>
        </p:nvSpPr>
        <p:spPr>
          <a:xfrm>
            <a:off x="914400" y="3300413"/>
            <a:ext cx="7315200" cy="27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g1201ec0f649_0_111:notes"/>
          <p:cNvSpPr/>
          <p:nvPr>
            <p:ph idx="2" type="sldImg"/>
          </p:nvPr>
        </p:nvSpPr>
        <p:spPr>
          <a:xfrm>
            <a:off x="914400" y="857250"/>
            <a:ext cx="73152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7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7ac4516e1_1_1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137ac4516e1_1_1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137ac4516e1_1_1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3c9c99d82_0_20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f3c9c99d82_0_20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f3c9c99d82_0_20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3b4a74ad6d_0_6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23b4a74ad6d_0_6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23b4a74ad6d_0_6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3c9c99d82_0_66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f3c9c99d82_0_66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f3c9c99d82_0_66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01c563858_0_11:notes"/>
          <p:cNvSpPr/>
          <p:nvPr>
            <p:ph idx="2" type="sldImg"/>
          </p:nvPr>
        </p:nvSpPr>
        <p:spPr>
          <a:xfrm>
            <a:off x="2514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1201c563858_0_11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1201c563858_0_11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01c563858_0_0"/>
          <p:cNvSpPr/>
          <p:nvPr/>
        </p:nvSpPr>
        <p:spPr>
          <a:xfrm>
            <a:off x="2009872" y="3350169"/>
            <a:ext cx="8159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Prima del report di monitoraggio civico: 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canvas di progettazione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201c563858_0_0"/>
          <p:cNvSpPr/>
          <p:nvPr/>
        </p:nvSpPr>
        <p:spPr>
          <a:xfrm>
            <a:off x="-12526" y="5736921"/>
            <a:ext cx="1273200" cy="11337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1201c563858_0_0"/>
          <p:cNvSpPr/>
          <p:nvPr/>
        </p:nvSpPr>
        <p:spPr>
          <a:xfrm>
            <a:off x="10918675" y="5736921"/>
            <a:ext cx="1273200" cy="11337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1201c563858_0_0"/>
          <p:cNvSpPr/>
          <p:nvPr/>
        </p:nvSpPr>
        <p:spPr>
          <a:xfrm>
            <a:off x="3041737" y="4659703"/>
            <a:ext cx="60960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Scuola territoriale di monitoraggio civico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Osservatorio Civico PNRR</a:t>
            </a:r>
            <a:endParaRPr b="1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it-IT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Roma</a:t>
            </a:r>
            <a:endParaRPr b="1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it-IT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28 aprile</a:t>
            </a:r>
            <a:r>
              <a:rPr b="1" i="0" lang="it-IT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sign, vector graphics&#10;&#10;Description automatically generated" id="93" name="Google Shape;93;g1201c56385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1982" y="1560748"/>
            <a:ext cx="1115509" cy="1115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94" name="Google Shape;94;g1201c56385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52" y="6536916"/>
            <a:ext cx="836775" cy="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201c563858_0_0"/>
          <p:cNvSpPr txBox="1"/>
          <p:nvPr/>
        </p:nvSpPr>
        <p:spPr>
          <a:xfrm>
            <a:off x="1157750" y="6536925"/>
            <a:ext cx="188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1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Monithon Europe E.T.S.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43" name="Google Shape;2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9204" y="4687819"/>
            <a:ext cx="1302196" cy="130219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8"/>
          <p:cNvSpPr txBox="1"/>
          <p:nvPr/>
        </p:nvSpPr>
        <p:spPr>
          <a:xfrm>
            <a:off x="3443671" y="2243137"/>
            <a:ext cx="53046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it-IT" sz="48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Buon lavoro!</a:t>
            </a:r>
            <a:endParaRPr b="1" i="0" sz="48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it-IT" sz="20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Luigi Reggi</a:t>
            </a:r>
            <a:endParaRPr b="1" i="0" sz="20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it-IT" sz="20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Antonella Ciociola</a:t>
            </a:r>
            <a:endParaRPr b="1" i="0" sz="20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it-IT" sz="48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info@monithon.eu</a:t>
            </a:r>
            <a:endParaRPr b="1" i="0" sz="48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198876" y="4611757"/>
            <a:ext cx="911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246" name="Google Shape;24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602" y="6461502"/>
            <a:ext cx="611896" cy="21367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8"/>
          <p:cNvSpPr txBox="1"/>
          <p:nvPr/>
        </p:nvSpPr>
        <p:spPr>
          <a:xfrm>
            <a:off x="896498" y="6414452"/>
            <a:ext cx="21645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Monithon Europe E.T.S.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&#10;&#10;Description automatically generated" id="100" name="Google Shape;100;g1201ec0f649_0_111"/>
          <p:cNvPicPr preferRelativeResize="0"/>
          <p:nvPr/>
        </p:nvPicPr>
        <p:blipFill rotWithShape="1">
          <a:blip r:embed="rId3">
            <a:alphaModFix/>
          </a:blip>
          <a:srcRect b="0" l="0" r="545" t="0"/>
          <a:stretch/>
        </p:blipFill>
        <p:spPr>
          <a:xfrm>
            <a:off x="-1" y="10272"/>
            <a:ext cx="12191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1201ec0f649_0_111"/>
          <p:cNvSpPr/>
          <p:nvPr/>
        </p:nvSpPr>
        <p:spPr>
          <a:xfrm>
            <a:off x="2" y="-1"/>
            <a:ext cx="2868600" cy="25536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1201ec0f649_0_111"/>
          <p:cNvSpPr txBox="1"/>
          <p:nvPr/>
        </p:nvSpPr>
        <p:spPr>
          <a:xfrm>
            <a:off x="184096" y="467263"/>
            <a:ext cx="2450400" cy="15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-IT" sz="24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Report di monitoraggio civico su Monithon.eu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103" name="Google Shape;103;g1201ec0f649_0_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52" y="6524090"/>
            <a:ext cx="873500" cy="3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1201ec0f649_0_111"/>
          <p:cNvSpPr txBox="1"/>
          <p:nvPr/>
        </p:nvSpPr>
        <p:spPr>
          <a:xfrm>
            <a:off x="1065950" y="6524100"/>
            <a:ext cx="1746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1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Monithon Europe E.T.S.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/>
          <p:nvPr/>
        </p:nvSpPr>
        <p:spPr>
          <a:xfrm>
            <a:off x="2" y="-1"/>
            <a:ext cx="2868458" cy="2553707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184096" y="467263"/>
            <a:ext cx="2450333" cy="1608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</a:pPr>
            <a:r>
              <a:rPr b="0" i="0" lang="it-IT" sz="24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Cosa serve per monitorare gli interventi del PNRR?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3551666" y="1896159"/>
            <a:ext cx="8181421" cy="449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Accedere ai dati pubblici </a:t>
            </a: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sui singoli progetti finanziati: programmazione, attivazione, realizzazione, risultati…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Cercare e analizzare dati e documenti </a:t>
            </a: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rilevanti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Raccogliere dati e informazioni sul campo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Creare alleanze e </a:t>
            </a:r>
            <a:r>
              <a:rPr b="1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mobilitare energie sui territori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Produrre giudizi </a:t>
            </a: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basati sulle evidenze raccolte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Confrontarsi con i soggetti responsabili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Strumenti e metodologie sono già disponibili!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113" name="Google Shape;1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13692" y="6213655"/>
            <a:ext cx="507004" cy="50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114" name="Google Shape;1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52" y="6511239"/>
            <a:ext cx="910300" cy="3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/>
          <p:nvPr/>
        </p:nvSpPr>
        <p:spPr>
          <a:xfrm>
            <a:off x="1117325" y="6562625"/>
            <a:ext cx="2054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1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Monithon Europe E.T.S.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2" y="-1"/>
            <a:ext cx="2868458" cy="2553707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84096" y="467263"/>
            <a:ext cx="2450333" cy="1380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</a:pPr>
            <a:r>
              <a:rPr b="0" i="0" lang="it-IT" sz="24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Progettare il monitoraggio civico - canvas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3441379" y="1706086"/>
            <a:ext cx="81813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</a:t>
            </a:r>
            <a:r>
              <a:rPr b="1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Canvas </a:t>
            </a: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è uno strumento di progettazione, sotto forma di schema grafico, che permette di individuare e visualizzare: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361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gli </a:t>
            </a:r>
            <a:r>
              <a:rPr b="1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obiettivi</a:t>
            </a: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del monitoraggio civico;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361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 </a:t>
            </a:r>
            <a:r>
              <a:rPr b="1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fonti</a:t>
            </a: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attendibili di informazioni utili;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361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metodi di </a:t>
            </a:r>
            <a:r>
              <a:rPr b="1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raccolta dati</a:t>
            </a: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 b="0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361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❖"/>
            </a:pP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 </a:t>
            </a:r>
            <a:r>
              <a:rPr b="1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strategie </a:t>
            </a: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 comunicazione e il coinvolgimento;</a:t>
            </a:r>
            <a:endParaRPr b="0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361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❖"/>
            </a:pP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</a:t>
            </a:r>
            <a:r>
              <a:rPr b="1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valore </a:t>
            </a:r>
            <a:r>
              <a:rPr b="0" i="0" lang="it-IT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 la comunità di riferimento.</a:t>
            </a:r>
            <a:endParaRPr b="0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con&#10;&#10;Description automatically generated" id="124" name="Google Shape;1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13692" y="6213655"/>
            <a:ext cx="507004" cy="50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125" name="Google Shape;1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53" y="6459861"/>
            <a:ext cx="1057425" cy="3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 txBox="1"/>
          <p:nvPr/>
        </p:nvSpPr>
        <p:spPr>
          <a:xfrm>
            <a:off x="1284275" y="6498400"/>
            <a:ext cx="2157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1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Monithon Europe E.T.S.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7ac4516e1_1_1"/>
          <p:cNvSpPr txBox="1"/>
          <p:nvPr/>
        </p:nvSpPr>
        <p:spPr>
          <a:xfrm>
            <a:off x="6322572" y="455693"/>
            <a:ext cx="134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137ac4516e1_1_1"/>
          <p:cNvSpPr txBox="1"/>
          <p:nvPr/>
        </p:nvSpPr>
        <p:spPr>
          <a:xfrm>
            <a:off x="4241966" y="3431240"/>
            <a:ext cx="15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137ac4516e1_1_1"/>
          <p:cNvSpPr txBox="1"/>
          <p:nvPr/>
        </p:nvSpPr>
        <p:spPr>
          <a:xfrm>
            <a:off x="3445754" y="1796011"/>
            <a:ext cx="15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37ac4516e1_1_1"/>
          <p:cNvSpPr txBox="1"/>
          <p:nvPr/>
        </p:nvSpPr>
        <p:spPr>
          <a:xfrm>
            <a:off x="8465096" y="2406534"/>
            <a:ext cx="1459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137ac4516e1_1_1"/>
          <p:cNvSpPr txBox="1"/>
          <p:nvPr/>
        </p:nvSpPr>
        <p:spPr>
          <a:xfrm>
            <a:off x="8461442" y="3849582"/>
            <a:ext cx="145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37ac4516e1_1_1"/>
          <p:cNvSpPr txBox="1"/>
          <p:nvPr/>
        </p:nvSpPr>
        <p:spPr>
          <a:xfrm>
            <a:off x="7295714" y="5212600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37ac4516e1_1_1"/>
          <p:cNvSpPr txBox="1"/>
          <p:nvPr/>
        </p:nvSpPr>
        <p:spPr>
          <a:xfrm>
            <a:off x="3724242" y="4731838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37ac4516e1_1_1"/>
          <p:cNvSpPr txBox="1"/>
          <p:nvPr/>
        </p:nvSpPr>
        <p:spPr>
          <a:xfrm>
            <a:off x="5204665" y="5488689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37ac4516e1_1_1"/>
          <p:cNvSpPr/>
          <p:nvPr/>
        </p:nvSpPr>
        <p:spPr>
          <a:xfrm>
            <a:off x="2" y="-1"/>
            <a:ext cx="2868600" cy="25536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37ac4516e1_1_1"/>
          <p:cNvSpPr txBox="1"/>
          <p:nvPr/>
        </p:nvSpPr>
        <p:spPr>
          <a:xfrm>
            <a:off x="184096" y="467263"/>
            <a:ext cx="24504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</a:pPr>
            <a:r>
              <a:rPr b="0" i="0" lang="it-IT" sz="24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Come si usa il canvas di progettazione?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37ac4516e1_1_1"/>
          <p:cNvSpPr txBox="1"/>
          <p:nvPr/>
        </p:nvSpPr>
        <p:spPr>
          <a:xfrm>
            <a:off x="4327781" y="838764"/>
            <a:ext cx="15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143" name="Google Shape;143;g137ac4516e1_1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13692" y="6213655"/>
            <a:ext cx="507004" cy="507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37ac4516e1_1_1"/>
          <p:cNvSpPr/>
          <p:nvPr/>
        </p:nvSpPr>
        <p:spPr>
          <a:xfrm>
            <a:off x="984491" y="6521324"/>
            <a:ext cx="229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1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Monithon Europe E.T.S.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145" name="Google Shape;145;g137ac4516e1_1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52" y="6521315"/>
            <a:ext cx="88153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37ac4516e1_1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35223" y="838773"/>
            <a:ext cx="8338938" cy="5864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3c9c99d82_0_20"/>
          <p:cNvSpPr txBox="1"/>
          <p:nvPr/>
        </p:nvSpPr>
        <p:spPr>
          <a:xfrm>
            <a:off x="6322572" y="455693"/>
            <a:ext cx="134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f3c9c99d82_0_20"/>
          <p:cNvSpPr txBox="1"/>
          <p:nvPr/>
        </p:nvSpPr>
        <p:spPr>
          <a:xfrm>
            <a:off x="4241966" y="3431240"/>
            <a:ext cx="15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f3c9c99d82_0_20"/>
          <p:cNvSpPr txBox="1"/>
          <p:nvPr/>
        </p:nvSpPr>
        <p:spPr>
          <a:xfrm>
            <a:off x="3445754" y="1796011"/>
            <a:ext cx="15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f3c9c99d82_0_20"/>
          <p:cNvSpPr txBox="1"/>
          <p:nvPr/>
        </p:nvSpPr>
        <p:spPr>
          <a:xfrm>
            <a:off x="8465096" y="2406534"/>
            <a:ext cx="1459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f3c9c99d82_0_20"/>
          <p:cNvSpPr txBox="1"/>
          <p:nvPr/>
        </p:nvSpPr>
        <p:spPr>
          <a:xfrm>
            <a:off x="8461442" y="3849582"/>
            <a:ext cx="145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f3c9c99d82_0_20"/>
          <p:cNvSpPr txBox="1"/>
          <p:nvPr/>
        </p:nvSpPr>
        <p:spPr>
          <a:xfrm>
            <a:off x="7295714" y="5212600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f3c9c99d82_0_20"/>
          <p:cNvSpPr txBox="1"/>
          <p:nvPr/>
        </p:nvSpPr>
        <p:spPr>
          <a:xfrm>
            <a:off x="3724242" y="4731838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f3c9c99d82_0_20"/>
          <p:cNvSpPr txBox="1"/>
          <p:nvPr/>
        </p:nvSpPr>
        <p:spPr>
          <a:xfrm>
            <a:off x="5204665" y="5488689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f3c9c99d82_0_20"/>
          <p:cNvSpPr/>
          <p:nvPr/>
        </p:nvSpPr>
        <p:spPr>
          <a:xfrm>
            <a:off x="2" y="-1"/>
            <a:ext cx="2868600" cy="25536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f3c9c99d82_0_20"/>
          <p:cNvSpPr txBox="1"/>
          <p:nvPr/>
        </p:nvSpPr>
        <p:spPr>
          <a:xfrm>
            <a:off x="184096" y="467263"/>
            <a:ext cx="24504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</a:pPr>
            <a:r>
              <a:rPr b="0" i="0" lang="it-IT" sz="24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Progetti PNRR da monitorare: </a:t>
            </a:r>
            <a:r>
              <a:rPr lang="it-IT" sz="2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PUI Tor Bella Monaca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f3c9c99d82_0_20"/>
          <p:cNvSpPr txBox="1"/>
          <p:nvPr/>
        </p:nvSpPr>
        <p:spPr>
          <a:xfrm>
            <a:off x="4327781" y="838764"/>
            <a:ext cx="15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163" name="Google Shape;163;gf3c9c99d82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13692" y="6213655"/>
            <a:ext cx="507004" cy="50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164" name="Google Shape;164;gf3c9c99d82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13" y="6473143"/>
            <a:ext cx="881539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f3c9c99d82_0_20"/>
          <p:cNvSpPr txBox="1"/>
          <p:nvPr/>
        </p:nvSpPr>
        <p:spPr>
          <a:xfrm>
            <a:off x="1109100" y="6473150"/>
            <a:ext cx="1759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1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Monithon Europe E.T.S.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f3c9c99d82_0_20"/>
          <p:cNvSpPr/>
          <p:nvPr/>
        </p:nvSpPr>
        <p:spPr>
          <a:xfrm>
            <a:off x="9798975" y="5419625"/>
            <a:ext cx="1207225" cy="680650"/>
          </a:xfrm>
          <a:prstGeom prst="flowChartProcess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gf3c9c99d82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5749" y="1479710"/>
            <a:ext cx="8170374" cy="16184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f3c9c99d82_0_20"/>
          <p:cNvSpPr txBox="1"/>
          <p:nvPr/>
        </p:nvSpPr>
        <p:spPr>
          <a:xfrm>
            <a:off x="957550" y="3222900"/>
            <a:ext cx="10197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latin typeface="Calibri"/>
                <a:ea typeface="Calibri"/>
                <a:cs typeface="Calibri"/>
                <a:sym typeface="Calibri"/>
              </a:rPr>
              <a:t>POLO DELLA SOSTENIBILITA’ - MOBILITA’ ED ENERGIE - TOR BELLA MONACA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f3c9c99d82_0_20"/>
          <p:cNvSpPr txBox="1"/>
          <p:nvPr/>
        </p:nvSpPr>
        <p:spPr>
          <a:xfrm>
            <a:off x="1185950" y="3917100"/>
            <a:ext cx="97038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900">
                <a:latin typeface="Calibri"/>
                <a:ea typeface="Calibri"/>
                <a:cs typeface="Calibri"/>
                <a:sym typeface="Calibri"/>
              </a:rPr>
              <a:t>PAROLE CHIAVE</a:t>
            </a:r>
            <a:r>
              <a:rPr lang="it-IT" sz="1900">
                <a:latin typeface="Calibri"/>
                <a:ea typeface="Calibri"/>
                <a:cs typeface="Calibri"/>
                <a:sym typeface="Calibri"/>
              </a:rPr>
              <a:t>: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latin typeface="Calibri"/>
                <a:ea typeface="Calibri"/>
                <a:cs typeface="Calibri"/>
                <a:sym typeface="Calibri"/>
              </a:rPr>
              <a:t>Cultura, Inclusione Sociale ed Energia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900">
                <a:latin typeface="Calibri"/>
                <a:ea typeface="Calibri"/>
                <a:cs typeface="Calibri"/>
                <a:sym typeface="Calibri"/>
              </a:rPr>
              <a:t>OBIETTIVI</a:t>
            </a:r>
            <a:r>
              <a:rPr lang="it-IT" sz="19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900">
                <a:latin typeface="Calibri"/>
                <a:ea typeface="Calibri"/>
                <a:cs typeface="Calibri"/>
                <a:sym typeface="Calibri"/>
              </a:rPr>
              <a:t>- Valorizzazione del patrimonio culturale tangibile e intangibile locale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900">
                <a:latin typeface="Calibri"/>
                <a:ea typeface="Calibri"/>
                <a:cs typeface="Calibri"/>
                <a:sym typeface="Calibri"/>
              </a:rPr>
              <a:t>- Resa delle aree urbane efficienti e flessibili dal punto di vista energetico (Energy Community),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900">
                <a:latin typeface="Calibri"/>
                <a:ea typeface="Calibri"/>
                <a:cs typeface="Calibri"/>
                <a:sym typeface="Calibri"/>
              </a:rPr>
              <a:t>- Miglioramento della mobilità, dell’accessibilità al trasporto pubblico e delle connessioni tra le diverse parti urbane.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3b4a74ad6d_0_6"/>
          <p:cNvSpPr txBox="1"/>
          <p:nvPr/>
        </p:nvSpPr>
        <p:spPr>
          <a:xfrm>
            <a:off x="6322572" y="455693"/>
            <a:ext cx="134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3b4a74ad6d_0_6"/>
          <p:cNvSpPr txBox="1"/>
          <p:nvPr/>
        </p:nvSpPr>
        <p:spPr>
          <a:xfrm>
            <a:off x="4241966" y="3431240"/>
            <a:ext cx="15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3b4a74ad6d_0_6"/>
          <p:cNvSpPr txBox="1"/>
          <p:nvPr/>
        </p:nvSpPr>
        <p:spPr>
          <a:xfrm>
            <a:off x="3445754" y="1796011"/>
            <a:ext cx="15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3b4a74ad6d_0_6"/>
          <p:cNvSpPr txBox="1"/>
          <p:nvPr/>
        </p:nvSpPr>
        <p:spPr>
          <a:xfrm>
            <a:off x="8465096" y="2406534"/>
            <a:ext cx="1459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3b4a74ad6d_0_6"/>
          <p:cNvSpPr txBox="1"/>
          <p:nvPr/>
        </p:nvSpPr>
        <p:spPr>
          <a:xfrm>
            <a:off x="8461442" y="3849582"/>
            <a:ext cx="145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3b4a74ad6d_0_6"/>
          <p:cNvSpPr txBox="1"/>
          <p:nvPr/>
        </p:nvSpPr>
        <p:spPr>
          <a:xfrm>
            <a:off x="7295714" y="5212600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3b4a74ad6d_0_6"/>
          <p:cNvSpPr txBox="1"/>
          <p:nvPr/>
        </p:nvSpPr>
        <p:spPr>
          <a:xfrm>
            <a:off x="3724242" y="4731838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3b4a74ad6d_0_6"/>
          <p:cNvSpPr txBox="1"/>
          <p:nvPr/>
        </p:nvSpPr>
        <p:spPr>
          <a:xfrm>
            <a:off x="5204665" y="5488689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3b4a74ad6d_0_6"/>
          <p:cNvSpPr/>
          <p:nvPr/>
        </p:nvSpPr>
        <p:spPr>
          <a:xfrm>
            <a:off x="2" y="-1"/>
            <a:ext cx="2868600" cy="25536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3b4a74ad6d_0_6"/>
          <p:cNvSpPr txBox="1"/>
          <p:nvPr/>
        </p:nvSpPr>
        <p:spPr>
          <a:xfrm>
            <a:off x="184096" y="467263"/>
            <a:ext cx="24504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</a:pPr>
            <a:r>
              <a:rPr b="0" i="0" lang="it-IT" sz="24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Progetti PNRR da monitorare: </a:t>
            </a:r>
            <a:r>
              <a:rPr lang="it-IT" sz="2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PUI Tor Bella Monaca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3b4a74ad6d_0_6"/>
          <p:cNvSpPr txBox="1"/>
          <p:nvPr/>
        </p:nvSpPr>
        <p:spPr>
          <a:xfrm>
            <a:off x="4327781" y="838764"/>
            <a:ext cx="15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186" name="Google Shape;186;g23b4a74ad6d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13692" y="6213655"/>
            <a:ext cx="507004" cy="50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187" name="Google Shape;187;g23b4a74ad6d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13" y="6473143"/>
            <a:ext cx="881539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3b4a74ad6d_0_6"/>
          <p:cNvSpPr txBox="1"/>
          <p:nvPr/>
        </p:nvSpPr>
        <p:spPr>
          <a:xfrm>
            <a:off x="1109100" y="6473150"/>
            <a:ext cx="1759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1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Monithon Europe E.T.S.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3b4a74ad6d_0_6"/>
          <p:cNvSpPr/>
          <p:nvPr/>
        </p:nvSpPr>
        <p:spPr>
          <a:xfrm>
            <a:off x="9798975" y="5419625"/>
            <a:ext cx="1207225" cy="680650"/>
          </a:xfrm>
          <a:prstGeom prst="flowChartProcess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23b4a74ad6d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3324" y="184210"/>
            <a:ext cx="8170374" cy="161840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3b4a74ad6d_0_6"/>
          <p:cNvSpPr txBox="1"/>
          <p:nvPr/>
        </p:nvSpPr>
        <p:spPr>
          <a:xfrm>
            <a:off x="832450" y="2714325"/>
            <a:ext cx="10322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latin typeface="Calibri"/>
                <a:ea typeface="Calibri"/>
                <a:cs typeface="Calibri"/>
                <a:sym typeface="Calibri"/>
              </a:rPr>
              <a:t>POLO DELLA SOSTENIBILITA’ - MOBILITA’ ED ENERGIE - TOR BELLA MONACA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3b4a74ad6d_0_6"/>
          <p:cNvSpPr txBox="1"/>
          <p:nvPr/>
        </p:nvSpPr>
        <p:spPr>
          <a:xfrm>
            <a:off x="1185950" y="3917100"/>
            <a:ext cx="9703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23b4a74ad6d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0438" y="3318241"/>
            <a:ext cx="8170374" cy="3212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3c9c99d82_0_66"/>
          <p:cNvSpPr txBox="1"/>
          <p:nvPr/>
        </p:nvSpPr>
        <p:spPr>
          <a:xfrm>
            <a:off x="6322572" y="455693"/>
            <a:ext cx="134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f3c9c99d82_0_66"/>
          <p:cNvSpPr txBox="1"/>
          <p:nvPr/>
        </p:nvSpPr>
        <p:spPr>
          <a:xfrm>
            <a:off x="4241966" y="3431240"/>
            <a:ext cx="15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f3c9c99d82_0_66"/>
          <p:cNvSpPr txBox="1"/>
          <p:nvPr/>
        </p:nvSpPr>
        <p:spPr>
          <a:xfrm>
            <a:off x="3445754" y="1796011"/>
            <a:ext cx="15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f3c9c99d82_0_66"/>
          <p:cNvSpPr txBox="1"/>
          <p:nvPr/>
        </p:nvSpPr>
        <p:spPr>
          <a:xfrm>
            <a:off x="8465096" y="2406534"/>
            <a:ext cx="1459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f3c9c99d82_0_66"/>
          <p:cNvSpPr txBox="1"/>
          <p:nvPr/>
        </p:nvSpPr>
        <p:spPr>
          <a:xfrm>
            <a:off x="8461442" y="3849582"/>
            <a:ext cx="145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f3c9c99d82_0_66"/>
          <p:cNvSpPr txBox="1"/>
          <p:nvPr/>
        </p:nvSpPr>
        <p:spPr>
          <a:xfrm>
            <a:off x="7295714" y="5212600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f3c9c99d82_0_66"/>
          <p:cNvSpPr txBox="1"/>
          <p:nvPr/>
        </p:nvSpPr>
        <p:spPr>
          <a:xfrm>
            <a:off x="3724242" y="4731838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f3c9c99d82_0_66"/>
          <p:cNvSpPr txBox="1"/>
          <p:nvPr/>
        </p:nvSpPr>
        <p:spPr>
          <a:xfrm>
            <a:off x="5204665" y="5488689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f3c9c99d82_0_66"/>
          <p:cNvSpPr/>
          <p:nvPr/>
        </p:nvSpPr>
        <p:spPr>
          <a:xfrm>
            <a:off x="2" y="-1"/>
            <a:ext cx="2868600" cy="25536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f3c9c99d82_0_66"/>
          <p:cNvSpPr txBox="1"/>
          <p:nvPr/>
        </p:nvSpPr>
        <p:spPr>
          <a:xfrm>
            <a:off x="184096" y="467263"/>
            <a:ext cx="24504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</a:pPr>
            <a:r>
              <a:rPr b="0" i="0" lang="it-IT" sz="24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Come compilo il canvas di progettazione?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f3c9c99d82_0_66"/>
          <p:cNvSpPr txBox="1"/>
          <p:nvPr/>
        </p:nvSpPr>
        <p:spPr>
          <a:xfrm>
            <a:off x="4327781" y="838764"/>
            <a:ext cx="15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210" name="Google Shape;210;gf3c9c99d82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13692" y="6213655"/>
            <a:ext cx="507004" cy="50700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f3c9c99d82_0_66"/>
          <p:cNvSpPr/>
          <p:nvPr/>
        </p:nvSpPr>
        <p:spPr>
          <a:xfrm>
            <a:off x="559400" y="6588300"/>
            <a:ext cx="22986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1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Monithon Europe E.T.S.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f3c9c99d82_0_66"/>
          <p:cNvSpPr txBox="1"/>
          <p:nvPr/>
        </p:nvSpPr>
        <p:spPr>
          <a:xfrm>
            <a:off x="6748600" y="918025"/>
            <a:ext cx="4884900" cy="4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Alcuni suggerimenti:</a:t>
            </a:r>
            <a:endParaRPr b="1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volta individuato il progetto che mi interessa posso: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-compiere una veloce ricerca web per </a:t>
            </a:r>
            <a:r>
              <a:rPr b="1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parole chiave</a:t>
            </a: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sul progetto scelto;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-compiere una ricerca web sui siti dei </a:t>
            </a:r>
            <a:r>
              <a:rPr b="1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soggetti coinvolti</a:t>
            </a: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(Comuni, città metropolitane);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-immaginare come effettuare una </a:t>
            </a:r>
            <a:r>
              <a:rPr b="1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raccolta dati</a:t>
            </a: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sul campo;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-immaginare come </a:t>
            </a:r>
            <a:r>
              <a:rPr b="1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coinvolgere</a:t>
            </a: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cittadini interessati e quale possa essere il </a:t>
            </a:r>
            <a:r>
              <a:rPr b="1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 la comunità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213" name="Google Shape;213;gf3c9c99d82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48" y="6669741"/>
            <a:ext cx="456449" cy="15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f3c9c99d82_0_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225" y="2553600"/>
            <a:ext cx="5737070" cy="403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f3c9c99d82_0_66"/>
          <p:cNvSpPr/>
          <p:nvPr/>
        </p:nvSpPr>
        <p:spPr>
          <a:xfrm>
            <a:off x="3014750" y="2558750"/>
            <a:ext cx="540600" cy="5166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201c563858_0_11"/>
          <p:cNvSpPr txBox="1"/>
          <p:nvPr/>
        </p:nvSpPr>
        <p:spPr>
          <a:xfrm>
            <a:off x="6322572" y="455693"/>
            <a:ext cx="1345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1201c563858_0_11"/>
          <p:cNvSpPr txBox="1"/>
          <p:nvPr/>
        </p:nvSpPr>
        <p:spPr>
          <a:xfrm>
            <a:off x="4241966" y="3431240"/>
            <a:ext cx="15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1201c563858_0_11"/>
          <p:cNvSpPr txBox="1"/>
          <p:nvPr/>
        </p:nvSpPr>
        <p:spPr>
          <a:xfrm>
            <a:off x="3445754" y="1796011"/>
            <a:ext cx="15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201c563858_0_11"/>
          <p:cNvSpPr txBox="1"/>
          <p:nvPr/>
        </p:nvSpPr>
        <p:spPr>
          <a:xfrm>
            <a:off x="8465096" y="2406534"/>
            <a:ext cx="1459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1201c563858_0_11"/>
          <p:cNvSpPr txBox="1"/>
          <p:nvPr/>
        </p:nvSpPr>
        <p:spPr>
          <a:xfrm>
            <a:off x="8461442" y="3849582"/>
            <a:ext cx="145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1201c563858_0_11"/>
          <p:cNvSpPr txBox="1"/>
          <p:nvPr/>
        </p:nvSpPr>
        <p:spPr>
          <a:xfrm>
            <a:off x="7295714" y="5212600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201c563858_0_11"/>
          <p:cNvSpPr txBox="1"/>
          <p:nvPr/>
        </p:nvSpPr>
        <p:spPr>
          <a:xfrm>
            <a:off x="3724242" y="4731838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1201c563858_0_11"/>
          <p:cNvSpPr txBox="1"/>
          <p:nvPr/>
        </p:nvSpPr>
        <p:spPr>
          <a:xfrm>
            <a:off x="5204665" y="5488689"/>
            <a:ext cx="156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1201c563858_0_11"/>
          <p:cNvSpPr/>
          <p:nvPr/>
        </p:nvSpPr>
        <p:spPr>
          <a:xfrm>
            <a:off x="2" y="-1"/>
            <a:ext cx="2868600" cy="2553600"/>
          </a:xfrm>
          <a:prstGeom prst="rect">
            <a:avLst/>
          </a:prstGeom>
          <a:solidFill>
            <a:srgbClr val="40958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201c563858_0_11"/>
          <p:cNvSpPr txBox="1"/>
          <p:nvPr/>
        </p:nvSpPr>
        <p:spPr>
          <a:xfrm>
            <a:off x="184096" y="467263"/>
            <a:ext cx="24504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</a:pPr>
            <a:r>
              <a:rPr b="0" i="0" lang="it-IT" sz="24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Attività:</a:t>
            </a:r>
            <a:endParaRPr b="0" i="0" sz="24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</a:pPr>
            <a:r>
              <a:rPr b="0" i="0" lang="it-IT" sz="24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compiliamo</a:t>
            </a:r>
            <a:endParaRPr b="0" i="0" sz="2400" u="none" cap="none" strike="noStrik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</a:pPr>
            <a:r>
              <a:rPr b="0" i="0" lang="it-IT" sz="24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il canvas di progettazione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201c563858_0_11"/>
          <p:cNvSpPr txBox="1"/>
          <p:nvPr/>
        </p:nvSpPr>
        <p:spPr>
          <a:xfrm>
            <a:off x="4327781" y="838764"/>
            <a:ext cx="154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232" name="Google Shape;232;g1201c563858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13692" y="6213655"/>
            <a:ext cx="507004" cy="50700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201c563858_0_11"/>
          <p:cNvSpPr/>
          <p:nvPr/>
        </p:nvSpPr>
        <p:spPr>
          <a:xfrm>
            <a:off x="559400" y="6588300"/>
            <a:ext cx="22986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it-IT" sz="11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Monithon Europe E.T.S.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1201c563858_0_11"/>
          <p:cNvSpPr txBox="1"/>
          <p:nvPr/>
        </p:nvSpPr>
        <p:spPr>
          <a:xfrm>
            <a:off x="6748600" y="918025"/>
            <a:ext cx="4884900" cy="54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Step:</a:t>
            </a:r>
            <a:endParaRPr b="1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i="0" lang="it-IT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 min)</a:t>
            </a:r>
            <a:r>
              <a:rPr b="0" i="0" lang="it-IT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 dividiamo in gruppi/tavoli di lavoro ;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-individuiamo il progetto che ci interessa dal PUI;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(30 min)</a:t>
            </a: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dopo ricerca web, appuntiamo sul canvas le </a:t>
            </a:r>
            <a:r>
              <a:rPr b="1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parole chiave</a:t>
            </a: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su: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b="1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soggetti coinvolti</a:t>
            </a: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(Comuni, città metropolitane);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ipotesi </a:t>
            </a:r>
            <a:r>
              <a:rPr b="1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raccolta dati</a:t>
            </a: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sul campo;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ipotesi di </a:t>
            </a:r>
            <a:r>
              <a:rPr b="1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coinvolgimento</a:t>
            </a: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della cittadinanza; 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ipotesi di </a:t>
            </a:r>
            <a:r>
              <a:rPr b="1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 la comunità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-restituzione finale </a:t>
            </a:r>
            <a:r>
              <a:rPr b="1" i="0" lang="it-IT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(15 min)</a:t>
            </a:r>
            <a:endParaRPr b="1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lipart&#10;&#10;Description automatically generated" id="235" name="Google Shape;235;g1201c563858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48" y="6669741"/>
            <a:ext cx="456449" cy="15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201c563858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850" y="2649100"/>
            <a:ext cx="5485068" cy="385748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1201c563858_0_11"/>
          <p:cNvSpPr/>
          <p:nvPr/>
        </p:nvSpPr>
        <p:spPr>
          <a:xfrm>
            <a:off x="3141088" y="2649100"/>
            <a:ext cx="540600" cy="5166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2022-02-18T11:26:34Z</dcterms:created>
  <dc:creator>Luigi Reggi</dc:creator>
</cp:coreProperties>
</file>