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6858000" cx="12192000"/>
  <p:notesSz cx="6858000" cy="9144000"/>
  <p:embeddedFontLst>
    <p:embeddedFont>
      <p:font typeface="Nunito"/>
      <p:regular r:id="rId13"/>
      <p:bold r:id="rId14"/>
      <p:italic r:id="rId15"/>
      <p:boldItalic r:id="rId16"/>
    </p:embeddedFont>
    <p:embeddedFont>
      <p:font typeface="IBM Plex Sans Condensed"/>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1" roundtripDataSignature="AMtx7mi5DrHThvSYnx+giwkp7Qm81Rbl8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IBMPlexSansCondensed-boldItalic.fntdata"/><Relationship Id="rId11" Type="http://schemas.openxmlformats.org/officeDocument/2006/relationships/slide" Target="slides/slide7.xml"/><Relationship Id="rId10" Type="http://schemas.openxmlformats.org/officeDocument/2006/relationships/slide" Target="slides/slide6.xml"/><Relationship Id="rId21" Type="http://customschemas.google.com/relationships/presentationmetadata" Target="metadata"/><Relationship Id="rId13" Type="http://schemas.openxmlformats.org/officeDocument/2006/relationships/font" Target="fonts/Nunito-regular.fntdata"/><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Nunito-italic.fntdata"/><Relationship Id="rId14" Type="http://schemas.openxmlformats.org/officeDocument/2006/relationships/font" Target="fonts/Nunito-bold.fntdata"/><Relationship Id="rId17" Type="http://schemas.openxmlformats.org/officeDocument/2006/relationships/font" Target="fonts/IBMPlexSansCondensed-regular.fntdata"/><Relationship Id="rId16" Type="http://schemas.openxmlformats.org/officeDocument/2006/relationships/font" Target="fonts/Nunito-boldItalic.fntdata"/><Relationship Id="rId5" Type="http://schemas.openxmlformats.org/officeDocument/2006/relationships/slide" Target="slides/slide1.xml"/><Relationship Id="rId19" Type="http://schemas.openxmlformats.org/officeDocument/2006/relationships/font" Target="fonts/IBMPlexSansCondensed-italic.fntdata"/><Relationship Id="rId6" Type="http://schemas.openxmlformats.org/officeDocument/2006/relationships/slide" Target="slides/slide2.xml"/><Relationship Id="rId18" Type="http://schemas.openxmlformats.org/officeDocument/2006/relationships/font" Target="fonts/IBMPlexSansCondensed-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27f65925e2_0_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g127f65925e2_0_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27f65925e2_0_9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3" name="Google Shape;93;g127f65925e2_0_9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128932309bc_0_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5" name="Google Shape;105;g128932309bc_0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28932309bc_0_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8" name="Google Shape;118;g128932309bc_0_3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134f88a8ce9_0_4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0" name="Google Shape;130;g134f88a8ce9_0_4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b63a7390bb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2" name="Google Shape;142;g1b63a7390bb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3f33914d99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4" name="Google Shape;154;g23f33914d99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13504661797_2_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6" name="Google Shape;166;g13504661797_2_3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type="title">
  <p:cSld name="TITLE">
    <p:spTree>
      <p:nvGrpSpPr>
        <p:cNvPr id="11" name="Shape 11"/>
        <p:cNvGrpSpPr/>
        <p:nvPr/>
      </p:nvGrpSpPr>
      <p:grpSpPr>
        <a:xfrm>
          <a:off x="0" y="0"/>
          <a:ext cx="0" cy="0"/>
          <a:chOff x="0" y="0"/>
          <a:chExt cx="0" cy="0"/>
        </a:xfrm>
      </p:grpSpPr>
      <p:sp>
        <p:nvSpPr>
          <p:cNvPr id="12" name="Google Shape;12;p3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type="vertTx">
  <p:cSld name="VERTICAL_TEXT">
    <p:spTree>
      <p:nvGrpSpPr>
        <p:cNvPr id="68" name="Shape 68"/>
        <p:cNvGrpSpPr/>
        <p:nvPr/>
      </p:nvGrpSpPr>
      <p:grpSpPr>
        <a:xfrm>
          <a:off x="0" y="0"/>
          <a:ext cx="0" cy="0"/>
          <a:chOff x="0" y="0"/>
          <a:chExt cx="0" cy="0"/>
        </a:xfrm>
      </p:grpSpPr>
      <p:sp>
        <p:nvSpPr>
          <p:cNvPr id="69" name="Google Shape;69;p4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45"/>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4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4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4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testo verticale" type="vertTitleAndTx">
  <p:cSld name="VERTICAL_TITLE_AND_VERTICAL_TEXT">
    <p:spTree>
      <p:nvGrpSpPr>
        <p:cNvPr id="74" name="Shape 74"/>
        <p:cNvGrpSpPr/>
        <p:nvPr/>
      </p:nvGrpSpPr>
      <p:grpSpPr>
        <a:xfrm>
          <a:off x="0" y="0"/>
          <a:ext cx="0" cy="0"/>
          <a:chOff x="0" y="0"/>
          <a:chExt cx="0" cy="0"/>
        </a:xfrm>
      </p:grpSpPr>
      <p:sp>
        <p:nvSpPr>
          <p:cNvPr id="75" name="Google Shape;75;p46"/>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46"/>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4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4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4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a" type="blank">
  <p:cSld name="BLANK">
    <p:spTree>
      <p:nvGrpSpPr>
        <p:cNvPr id="17" name="Shape 17"/>
        <p:cNvGrpSpPr/>
        <p:nvPr/>
      </p:nvGrpSpPr>
      <p:grpSpPr>
        <a:xfrm>
          <a:off x="0" y="0"/>
          <a:ext cx="0" cy="0"/>
          <a:chOff x="0" y="0"/>
          <a:chExt cx="0" cy="0"/>
        </a:xfrm>
      </p:grpSpPr>
      <p:sp>
        <p:nvSpPr>
          <p:cNvPr id="18" name="Google Shape;18;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type="obj">
  <p:cSld name="OBJECT">
    <p:spTree>
      <p:nvGrpSpPr>
        <p:cNvPr id="21" name="Shape 21"/>
        <p:cNvGrpSpPr/>
        <p:nvPr/>
      </p:nvGrpSpPr>
      <p:grpSpPr>
        <a:xfrm>
          <a:off x="0" y="0"/>
          <a:ext cx="0" cy="0"/>
          <a:chOff x="0" y="0"/>
          <a:chExt cx="0" cy="0"/>
        </a:xfrm>
      </p:grpSpPr>
      <p:sp>
        <p:nvSpPr>
          <p:cNvPr id="22" name="Google Shape;22;p3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3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sezione" type="secHead">
  <p:cSld name="SECTION_HEADER">
    <p:spTree>
      <p:nvGrpSpPr>
        <p:cNvPr id="27" name="Shape 27"/>
        <p:cNvGrpSpPr/>
        <p:nvPr/>
      </p:nvGrpSpPr>
      <p:grpSpPr>
        <a:xfrm>
          <a:off x="0" y="0"/>
          <a:ext cx="0" cy="0"/>
          <a:chOff x="0" y="0"/>
          <a:chExt cx="0" cy="0"/>
        </a:xfrm>
      </p:grpSpPr>
      <p:sp>
        <p:nvSpPr>
          <p:cNvPr id="28" name="Google Shape;28;p39"/>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9"/>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3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3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3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e contenuti" type="twoObj">
  <p:cSld name="TWO_OBJECTS">
    <p:spTree>
      <p:nvGrpSpPr>
        <p:cNvPr id="33" name="Shape 33"/>
        <p:cNvGrpSpPr/>
        <p:nvPr/>
      </p:nvGrpSpPr>
      <p:grpSpPr>
        <a:xfrm>
          <a:off x="0" y="0"/>
          <a:ext cx="0" cy="0"/>
          <a:chOff x="0" y="0"/>
          <a:chExt cx="0" cy="0"/>
        </a:xfrm>
      </p:grpSpPr>
      <p:sp>
        <p:nvSpPr>
          <p:cNvPr id="34" name="Google Shape;34;p4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40"/>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40"/>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4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4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4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ronto" type="twoTxTwoObj">
  <p:cSld name="TWO_OBJECTS_WITH_TEXT">
    <p:spTree>
      <p:nvGrpSpPr>
        <p:cNvPr id="40" name="Shape 40"/>
        <p:cNvGrpSpPr/>
        <p:nvPr/>
      </p:nvGrpSpPr>
      <p:grpSpPr>
        <a:xfrm>
          <a:off x="0" y="0"/>
          <a:ext cx="0" cy="0"/>
          <a:chOff x="0" y="0"/>
          <a:chExt cx="0" cy="0"/>
        </a:xfrm>
      </p:grpSpPr>
      <p:sp>
        <p:nvSpPr>
          <p:cNvPr id="41" name="Google Shape;41;p41"/>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41"/>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41"/>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41"/>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41"/>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4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4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4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type="titleOnly">
  <p:cSld name="TITLE_ONLY">
    <p:spTree>
      <p:nvGrpSpPr>
        <p:cNvPr id="49" name="Shape 49"/>
        <p:cNvGrpSpPr/>
        <p:nvPr/>
      </p:nvGrpSpPr>
      <p:grpSpPr>
        <a:xfrm>
          <a:off x="0" y="0"/>
          <a:ext cx="0" cy="0"/>
          <a:chOff x="0" y="0"/>
          <a:chExt cx="0" cy="0"/>
        </a:xfrm>
      </p:grpSpPr>
      <p:sp>
        <p:nvSpPr>
          <p:cNvPr id="50" name="Google Shape;50;p4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4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4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4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con didascalia" type="objTx">
  <p:cSld name="OBJECT_WITH_CAPTION_TEXT">
    <p:spTree>
      <p:nvGrpSpPr>
        <p:cNvPr id="54" name="Shape 54"/>
        <p:cNvGrpSpPr/>
        <p:nvPr/>
      </p:nvGrpSpPr>
      <p:grpSpPr>
        <a:xfrm>
          <a:off x="0" y="0"/>
          <a:ext cx="0" cy="0"/>
          <a:chOff x="0" y="0"/>
          <a:chExt cx="0" cy="0"/>
        </a:xfrm>
      </p:grpSpPr>
      <p:sp>
        <p:nvSpPr>
          <p:cNvPr id="55" name="Google Shape;55;p4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43"/>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43"/>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4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4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4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agine con didascalia" type="picTx">
  <p:cSld name="PICTURE_WITH_CAPTION_TEXT">
    <p:spTree>
      <p:nvGrpSpPr>
        <p:cNvPr id="61" name="Shape 61"/>
        <p:cNvGrpSpPr/>
        <p:nvPr/>
      </p:nvGrpSpPr>
      <p:grpSpPr>
        <a:xfrm>
          <a:off x="0" y="0"/>
          <a:ext cx="0" cy="0"/>
          <a:chOff x="0" y="0"/>
          <a:chExt cx="0" cy="0"/>
        </a:xfrm>
      </p:grpSpPr>
      <p:sp>
        <p:nvSpPr>
          <p:cNvPr id="62" name="Google Shape;62;p4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44"/>
          <p:cNvSpPr/>
          <p:nvPr>
            <p:ph idx="2" type="pic"/>
          </p:nvPr>
        </p:nvSpPr>
        <p:spPr>
          <a:xfrm>
            <a:off x="5183188" y="987425"/>
            <a:ext cx="6172200" cy="4873625"/>
          </a:xfrm>
          <a:prstGeom prst="rect">
            <a:avLst/>
          </a:prstGeom>
          <a:noFill/>
          <a:ln>
            <a:noFill/>
          </a:ln>
        </p:spPr>
      </p:sp>
      <p:sp>
        <p:nvSpPr>
          <p:cNvPr id="64" name="Google Shape;64;p44"/>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4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4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4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3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6.png"/><Relationship Id="rId4" Type="http://schemas.openxmlformats.org/officeDocument/2006/relationships/image" Target="../media/image1.png"/><Relationship Id="rId5" Type="http://schemas.openxmlformats.org/officeDocument/2006/relationships/hyperlink" Target="https://www.openpolis.i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6.png"/><Relationship Id="rId4" Type="http://schemas.openxmlformats.org/officeDocument/2006/relationships/image" Target="../media/image1.png"/><Relationship Id="rId5" Type="http://schemas.openxmlformats.org/officeDocument/2006/relationships/hyperlink" Target="https://openpnrr.it/" TargetMode="External"/><Relationship Id="rId6"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6.png"/><Relationship Id="rId4" Type="http://schemas.openxmlformats.org/officeDocument/2006/relationships/image" Target="../media/image1.png"/><Relationship Id="rId11" Type="http://schemas.openxmlformats.org/officeDocument/2006/relationships/hyperlink" Target="https://www.provinceditalia.it/category/piano-nazionale-ripresa-resilienza/" TargetMode="External"/><Relationship Id="rId10" Type="http://schemas.openxmlformats.org/officeDocument/2006/relationships/hyperlink" Target="https://www.anci.it/pnrr-per-i-comuni/" TargetMode="External"/><Relationship Id="rId9" Type="http://schemas.openxmlformats.org/officeDocument/2006/relationships/hyperlink" Target="https://www.corteconti.it/Download?id=bbd19bb6-f688-4cb4-ae21-ff1ac2b56466" TargetMode="External"/><Relationship Id="rId5" Type="http://schemas.openxmlformats.org/officeDocument/2006/relationships/hyperlink" Target="https://ec.europa.eu/economy_finance/recovery-and-resilience-scoreboard/index.html" TargetMode="External"/><Relationship Id="rId6" Type="http://schemas.openxmlformats.org/officeDocument/2006/relationships/hyperlink" Target="https://www.gazzettaufficiale.it/" TargetMode="External"/><Relationship Id="rId7" Type="http://schemas.openxmlformats.org/officeDocument/2006/relationships/hyperlink" Target="https://www.governo.it/it/articolo/pnrr-trasmessa-al-parlamento-la-relazione-sullo-stato-di-attuazione/20612" TargetMode="External"/><Relationship Id="rId8" Type="http://schemas.openxmlformats.org/officeDocument/2006/relationships/hyperlink" Target="https://temi.camera.it/leg18/pnrr.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6.png"/><Relationship Id="rId4" Type="http://schemas.openxmlformats.org/officeDocument/2006/relationships/image" Target="../media/image1.png"/><Relationship Id="rId5" Type="http://schemas.openxmlformats.org/officeDocument/2006/relationships/hyperlink" Target="https://www.openpolis.it/perche-presentiamo-un-nuovo-foia-sul-pnrr/" TargetMode="External"/><Relationship Id="rId6" Type="http://schemas.openxmlformats.org/officeDocument/2006/relationships/hyperlink" Target="https://italiadomani.gov.it/it/home.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6.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6.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6.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83" name="Shape 83"/>
        <p:cNvGrpSpPr/>
        <p:nvPr/>
      </p:nvGrpSpPr>
      <p:grpSpPr>
        <a:xfrm>
          <a:off x="0" y="0"/>
          <a:ext cx="0" cy="0"/>
          <a:chOff x="0" y="0"/>
          <a:chExt cx="0" cy="0"/>
        </a:xfrm>
      </p:grpSpPr>
      <p:grpSp>
        <p:nvGrpSpPr>
          <p:cNvPr id="84" name="Google Shape;84;g127f65925e2_0_25"/>
          <p:cNvGrpSpPr/>
          <p:nvPr/>
        </p:nvGrpSpPr>
        <p:grpSpPr>
          <a:xfrm>
            <a:off x="0" y="1821786"/>
            <a:ext cx="12191999" cy="3214427"/>
            <a:chOff x="0" y="1821786"/>
            <a:chExt cx="12191999" cy="3214427"/>
          </a:xfrm>
        </p:grpSpPr>
        <p:pic>
          <p:nvPicPr>
            <p:cNvPr id="85" name="Google Shape;85;g127f65925e2_0_25"/>
            <p:cNvPicPr preferRelativeResize="0"/>
            <p:nvPr/>
          </p:nvPicPr>
          <p:blipFill rotWithShape="1">
            <a:blip r:embed="rId3">
              <a:alphaModFix/>
            </a:blip>
            <a:srcRect b="0" l="0" r="0" t="0"/>
            <a:stretch/>
          </p:blipFill>
          <p:spPr>
            <a:xfrm>
              <a:off x="0" y="1821786"/>
              <a:ext cx="12191999" cy="3214427"/>
            </a:xfrm>
            <a:prstGeom prst="rect">
              <a:avLst/>
            </a:prstGeom>
            <a:noFill/>
            <a:ln>
              <a:noFill/>
            </a:ln>
          </p:spPr>
        </p:pic>
        <p:sp>
          <p:nvSpPr>
            <p:cNvPr id="86" name="Google Shape;86;g127f65925e2_0_25"/>
            <p:cNvSpPr/>
            <p:nvPr/>
          </p:nvSpPr>
          <p:spPr>
            <a:xfrm>
              <a:off x="5965200" y="3303600"/>
              <a:ext cx="261600" cy="261600"/>
            </a:xfrm>
            <a:prstGeom prst="ellipse">
              <a:avLst/>
            </a:prstGeom>
            <a:solidFill>
              <a:srgbClr val="E5252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87" name="Google Shape;87;g127f65925e2_0_25"/>
          <p:cNvSpPr txBox="1"/>
          <p:nvPr/>
        </p:nvSpPr>
        <p:spPr>
          <a:xfrm>
            <a:off x="2562750" y="1380600"/>
            <a:ext cx="7066500" cy="1089600"/>
          </a:xfrm>
          <a:prstGeom prst="rect">
            <a:avLst/>
          </a:prstGeom>
          <a:noFill/>
          <a:ln>
            <a:noFill/>
          </a:ln>
        </p:spPr>
        <p:txBody>
          <a:bodyPr anchorCtr="0" anchor="t" bIns="45700" lIns="91425" spcFirstLastPara="1" rIns="91425" wrap="square" tIns="45700">
            <a:spAutoFit/>
          </a:bodyPr>
          <a:lstStyle/>
          <a:p>
            <a:pPr indent="0" lvl="0" marL="0" marR="0" rtl="0" algn="ctr">
              <a:lnSpc>
                <a:spcPct val="90000"/>
              </a:lnSpc>
              <a:spcBef>
                <a:spcPts val="0"/>
              </a:spcBef>
              <a:spcAft>
                <a:spcPts val="0"/>
              </a:spcAft>
              <a:buClr>
                <a:srgbClr val="000000"/>
              </a:buClr>
              <a:buSzPts val="5400"/>
              <a:buFont typeface="Arial"/>
              <a:buNone/>
            </a:pPr>
            <a:r>
              <a:rPr b="1" lang="it-IT" sz="3600">
                <a:solidFill>
                  <a:schemeClr val="dk1"/>
                </a:solidFill>
                <a:latin typeface="IBM Plex Sans Condensed"/>
                <a:ea typeface="IBM Plex Sans Condensed"/>
                <a:cs typeface="IBM Plex Sans Condensed"/>
                <a:sym typeface="IBM Plex Sans Condensed"/>
              </a:rPr>
              <a:t>OpenPNRR: l’impegno di Openpolis per informazione e trasparenza</a:t>
            </a:r>
            <a:endParaRPr b="1" i="0" sz="100" u="none" cap="none" strike="noStrike">
              <a:solidFill>
                <a:srgbClr val="000000"/>
              </a:solidFill>
              <a:latin typeface="IBM Plex Sans Condensed"/>
              <a:ea typeface="IBM Plex Sans Condensed"/>
              <a:cs typeface="IBM Plex Sans Condensed"/>
              <a:sym typeface="IBM Plex Sans Condensed"/>
            </a:endParaRPr>
          </a:p>
        </p:txBody>
      </p:sp>
      <p:sp>
        <p:nvSpPr>
          <p:cNvPr id="88" name="Google Shape;88;g127f65925e2_0_25"/>
          <p:cNvSpPr txBox="1"/>
          <p:nvPr/>
        </p:nvSpPr>
        <p:spPr>
          <a:xfrm>
            <a:off x="449675" y="3244350"/>
            <a:ext cx="1531200" cy="369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1" lang="it-IT" sz="1200">
                <a:solidFill>
                  <a:schemeClr val="lt1"/>
                </a:solidFill>
                <a:latin typeface="Nunito"/>
                <a:ea typeface="Nunito"/>
                <a:cs typeface="Nunito"/>
                <a:sym typeface="Nunito"/>
              </a:rPr>
              <a:t>5 maggio 2023</a:t>
            </a:r>
            <a:endParaRPr b="1" i="0" sz="1500" u="none" cap="none" strike="noStrike">
              <a:solidFill>
                <a:schemeClr val="lt1"/>
              </a:solidFill>
              <a:latin typeface="Nunito"/>
              <a:ea typeface="Nunito"/>
              <a:cs typeface="Nunito"/>
              <a:sym typeface="Nunito"/>
            </a:endParaRPr>
          </a:p>
        </p:txBody>
      </p:sp>
      <p:sp>
        <p:nvSpPr>
          <p:cNvPr id="89" name="Google Shape;89;g127f65925e2_0_25"/>
          <p:cNvSpPr txBox="1"/>
          <p:nvPr/>
        </p:nvSpPr>
        <p:spPr>
          <a:xfrm>
            <a:off x="2730000" y="5036225"/>
            <a:ext cx="6732000" cy="384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0" i="0" lang="it-IT" sz="1900" u="none" cap="none" strike="noStrike">
                <a:solidFill>
                  <a:schemeClr val="dk1"/>
                </a:solidFill>
                <a:latin typeface="Nunito"/>
                <a:ea typeface="Nunito"/>
                <a:cs typeface="Nunito"/>
                <a:sym typeface="Nunito"/>
              </a:rPr>
              <a:t>Luca Dal Poggetto </a:t>
            </a:r>
            <a:endParaRPr b="0" i="0" sz="1500" u="none" cap="none" strike="noStrike">
              <a:solidFill>
                <a:srgbClr val="000000"/>
              </a:solidFill>
              <a:latin typeface="Nunito"/>
              <a:ea typeface="Nunito"/>
              <a:cs typeface="Nunito"/>
              <a:sym typeface="Nunito"/>
            </a:endParaRPr>
          </a:p>
        </p:txBody>
      </p:sp>
      <p:pic>
        <p:nvPicPr>
          <p:cNvPr id="90" name="Google Shape;90;g127f65925e2_0_25"/>
          <p:cNvPicPr preferRelativeResize="0"/>
          <p:nvPr/>
        </p:nvPicPr>
        <p:blipFill rotWithShape="1">
          <a:blip r:embed="rId4">
            <a:alphaModFix/>
          </a:blip>
          <a:srcRect b="0" l="0" r="0" t="0"/>
          <a:stretch/>
        </p:blipFill>
        <p:spPr>
          <a:xfrm>
            <a:off x="10777725" y="6175450"/>
            <a:ext cx="1165751" cy="3666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94" name="Shape 94"/>
        <p:cNvGrpSpPr/>
        <p:nvPr/>
      </p:nvGrpSpPr>
      <p:grpSpPr>
        <a:xfrm>
          <a:off x="0" y="0"/>
          <a:ext cx="0" cy="0"/>
          <a:chOff x="0" y="0"/>
          <a:chExt cx="0" cy="0"/>
        </a:xfrm>
      </p:grpSpPr>
      <p:grpSp>
        <p:nvGrpSpPr>
          <p:cNvPr id="95" name="Google Shape;95;g127f65925e2_0_94"/>
          <p:cNvGrpSpPr/>
          <p:nvPr/>
        </p:nvGrpSpPr>
        <p:grpSpPr>
          <a:xfrm>
            <a:off x="0" y="1821786"/>
            <a:ext cx="12191999" cy="3214427"/>
            <a:chOff x="0" y="1821786"/>
            <a:chExt cx="12191999" cy="3214427"/>
          </a:xfrm>
        </p:grpSpPr>
        <p:pic>
          <p:nvPicPr>
            <p:cNvPr id="96" name="Google Shape;96;g127f65925e2_0_94"/>
            <p:cNvPicPr preferRelativeResize="0"/>
            <p:nvPr/>
          </p:nvPicPr>
          <p:blipFill rotWithShape="1">
            <a:blip r:embed="rId3">
              <a:alphaModFix/>
            </a:blip>
            <a:srcRect b="0" l="0" r="0" t="0"/>
            <a:stretch/>
          </p:blipFill>
          <p:spPr>
            <a:xfrm>
              <a:off x="0" y="1821786"/>
              <a:ext cx="12191999" cy="3214427"/>
            </a:xfrm>
            <a:prstGeom prst="rect">
              <a:avLst/>
            </a:prstGeom>
            <a:noFill/>
            <a:ln>
              <a:noFill/>
            </a:ln>
          </p:spPr>
        </p:pic>
        <p:sp>
          <p:nvSpPr>
            <p:cNvPr id="97" name="Google Shape;97;g127f65925e2_0_94"/>
            <p:cNvSpPr/>
            <p:nvPr/>
          </p:nvSpPr>
          <p:spPr>
            <a:xfrm>
              <a:off x="5965200" y="3303600"/>
              <a:ext cx="261600" cy="261600"/>
            </a:xfrm>
            <a:prstGeom prst="ellipse">
              <a:avLst/>
            </a:prstGeom>
            <a:solidFill>
              <a:srgbClr val="E5252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98" name="Google Shape;98;g127f65925e2_0_94"/>
          <p:cNvSpPr/>
          <p:nvPr/>
        </p:nvSpPr>
        <p:spPr>
          <a:xfrm>
            <a:off x="2000325" y="1697425"/>
            <a:ext cx="10191900" cy="3474600"/>
          </a:xfrm>
          <a:prstGeom prst="rect">
            <a:avLst/>
          </a:prstGeom>
          <a:solidFill>
            <a:srgbClr val="F3F3F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99" name="Google Shape;99;g127f65925e2_0_94"/>
          <p:cNvCxnSpPr/>
          <p:nvPr/>
        </p:nvCxnSpPr>
        <p:spPr>
          <a:xfrm>
            <a:off x="1990725" y="0"/>
            <a:ext cx="9600" cy="6858000"/>
          </a:xfrm>
          <a:prstGeom prst="straightConnector1">
            <a:avLst/>
          </a:prstGeom>
          <a:noFill/>
          <a:ln cap="flat" cmpd="sng" w="9525">
            <a:solidFill>
              <a:schemeClr val="dk2"/>
            </a:solidFill>
            <a:prstDash val="solid"/>
            <a:round/>
            <a:headEnd len="sm" w="sm" type="none"/>
            <a:tailEnd len="sm" w="sm" type="none"/>
          </a:ln>
        </p:spPr>
      </p:cxnSp>
      <p:sp>
        <p:nvSpPr>
          <p:cNvPr id="100" name="Google Shape;100;g127f65925e2_0_94"/>
          <p:cNvSpPr txBox="1"/>
          <p:nvPr/>
        </p:nvSpPr>
        <p:spPr>
          <a:xfrm>
            <a:off x="2890800" y="590850"/>
            <a:ext cx="3818400" cy="73890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rgbClr val="000000"/>
              </a:buClr>
              <a:buSzPts val="5400"/>
              <a:buFont typeface="Arial"/>
              <a:buNone/>
            </a:pPr>
            <a:r>
              <a:rPr b="1" i="0" lang="it-IT" sz="4100" u="none" cap="none" strike="noStrike">
                <a:solidFill>
                  <a:schemeClr val="dk1"/>
                </a:solidFill>
                <a:latin typeface="IBM Plex Sans Condensed"/>
                <a:ea typeface="IBM Plex Sans Condensed"/>
                <a:cs typeface="IBM Plex Sans Condensed"/>
                <a:sym typeface="IBM Plex Sans Condensed"/>
              </a:rPr>
              <a:t>Cos’è Openpolis</a:t>
            </a:r>
            <a:endParaRPr b="1" i="0" sz="200" u="none" cap="none" strike="noStrike">
              <a:solidFill>
                <a:srgbClr val="000000"/>
              </a:solidFill>
              <a:latin typeface="IBM Plex Sans Condensed"/>
              <a:ea typeface="IBM Plex Sans Condensed"/>
              <a:cs typeface="IBM Plex Sans Condensed"/>
              <a:sym typeface="IBM Plex Sans Condensed"/>
            </a:endParaRPr>
          </a:p>
        </p:txBody>
      </p:sp>
      <p:pic>
        <p:nvPicPr>
          <p:cNvPr id="101" name="Google Shape;101;g127f65925e2_0_94"/>
          <p:cNvPicPr preferRelativeResize="0"/>
          <p:nvPr/>
        </p:nvPicPr>
        <p:blipFill rotWithShape="1">
          <a:blip r:embed="rId4">
            <a:alphaModFix/>
          </a:blip>
          <a:srcRect b="0" l="0" r="0" t="0"/>
          <a:stretch/>
        </p:blipFill>
        <p:spPr>
          <a:xfrm>
            <a:off x="10777725" y="6175450"/>
            <a:ext cx="1165751" cy="366600"/>
          </a:xfrm>
          <a:prstGeom prst="rect">
            <a:avLst/>
          </a:prstGeom>
          <a:noFill/>
          <a:ln>
            <a:noFill/>
          </a:ln>
        </p:spPr>
      </p:pic>
      <p:sp>
        <p:nvSpPr>
          <p:cNvPr id="102" name="Google Shape;102;g127f65925e2_0_94"/>
          <p:cNvSpPr txBox="1"/>
          <p:nvPr/>
        </p:nvSpPr>
        <p:spPr>
          <a:xfrm>
            <a:off x="2218875" y="1664575"/>
            <a:ext cx="9754800" cy="3540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5400"/>
              <a:buFont typeface="Arial"/>
              <a:buNone/>
            </a:pPr>
            <a:r>
              <a:rPr b="1" i="0" lang="it-IT" sz="2500" u="none" cap="none" strike="noStrike">
                <a:solidFill>
                  <a:schemeClr val="dk1"/>
                </a:solidFill>
                <a:latin typeface="IBM Plex Sans Condensed"/>
                <a:ea typeface="IBM Plex Sans Condensed"/>
                <a:cs typeface="IBM Plex Sans Condensed"/>
                <a:sym typeface="IBM Plex Sans Condensed"/>
              </a:rPr>
              <a:t>Chi siamo</a:t>
            </a:r>
            <a:endParaRPr b="0" i="0" sz="100" u="none" cap="none" strike="noStrike">
              <a:solidFill>
                <a:schemeClr val="dk1"/>
              </a:solidFill>
              <a:latin typeface="Nunito"/>
              <a:ea typeface="Nunito"/>
              <a:cs typeface="Nunito"/>
              <a:sym typeface="Nunito"/>
            </a:endParaRPr>
          </a:p>
          <a:p>
            <a:pPr indent="0" lvl="0" marL="0" marR="0" rtl="0" algn="l">
              <a:lnSpc>
                <a:spcPct val="100000"/>
              </a:lnSpc>
              <a:spcBef>
                <a:spcPts val="0"/>
              </a:spcBef>
              <a:spcAft>
                <a:spcPts val="0"/>
              </a:spcAft>
              <a:buClr>
                <a:srgbClr val="000000"/>
              </a:buClr>
              <a:buSzPts val="1800"/>
              <a:buFont typeface="Arial"/>
              <a:buNone/>
            </a:pPr>
            <a:r>
              <a:t/>
            </a:r>
            <a:endParaRPr b="0" i="0" sz="1600" u="none" cap="none" strike="noStrike">
              <a:solidFill>
                <a:schemeClr val="dk1"/>
              </a:solidFill>
              <a:latin typeface="Nunito"/>
              <a:ea typeface="Nunito"/>
              <a:cs typeface="Nunito"/>
              <a:sym typeface="Nunito"/>
            </a:endParaRPr>
          </a:p>
          <a:p>
            <a:pPr indent="0" lvl="0" marL="0" marR="0" rtl="0" algn="l">
              <a:lnSpc>
                <a:spcPct val="100000"/>
              </a:lnSpc>
              <a:spcBef>
                <a:spcPts val="0"/>
              </a:spcBef>
              <a:spcAft>
                <a:spcPts val="0"/>
              </a:spcAft>
              <a:buClr>
                <a:srgbClr val="000000"/>
              </a:buClr>
              <a:buSzPts val="1800"/>
              <a:buFont typeface="Arial"/>
              <a:buNone/>
            </a:pPr>
            <a:r>
              <a:rPr b="0" i="0" lang="it-IT" sz="1600" u="none" cap="none" strike="noStrike">
                <a:solidFill>
                  <a:schemeClr val="dk1"/>
                </a:solidFill>
                <a:latin typeface="Nunito"/>
                <a:ea typeface="Nunito"/>
                <a:cs typeface="Nunito"/>
                <a:sym typeface="Nunito"/>
              </a:rPr>
              <a:t>Openpolis è una fondazione indipendente e non-profit che da oltre 10 anni offre un'informazione di qualità, basata sui dati, su temi di interesse pubblico. Dall'attività di governo e parlamento al sistema di accoglienza in Italia, dall'ambiente a questioni legate alla disparità di genere</a:t>
            </a:r>
            <a:r>
              <a:rPr b="0" i="0" lang="it-IT" sz="1600" u="none" cap="none" strike="noStrike">
                <a:solidFill>
                  <a:schemeClr val="dk1"/>
                </a:solidFill>
                <a:latin typeface="Nunito"/>
                <a:ea typeface="Nunito"/>
                <a:cs typeface="Nunito"/>
                <a:sym typeface="Nunito"/>
                <a:extLst>
                  <a:ext uri="http://customooxmlschemas.google.com/">
                    <go:slidesCustomData xmlns:go="http://customooxmlschemas.google.com/" textRoundtripDataId="0"/>
                  </a:ext>
                </a:extLst>
              </a:rPr>
              <a:t>.</a:t>
            </a:r>
            <a:endParaRPr b="0" i="0" sz="1600" u="none" cap="none" strike="noStrike">
              <a:solidFill>
                <a:schemeClr val="dk1"/>
              </a:solidFill>
              <a:latin typeface="Nunito"/>
              <a:ea typeface="Nunito"/>
              <a:cs typeface="Nunito"/>
              <a:sym typeface="Nunito"/>
            </a:endParaRPr>
          </a:p>
          <a:p>
            <a:pPr indent="0" lvl="0" marL="0" marR="0" rtl="0" algn="l">
              <a:lnSpc>
                <a:spcPct val="100000"/>
              </a:lnSpc>
              <a:spcBef>
                <a:spcPts val="0"/>
              </a:spcBef>
              <a:spcAft>
                <a:spcPts val="0"/>
              </a:spcAft>
              <a:buClr>
                <a:srgbClr val="000000"/>
              </a:buClr>
              <a:buSzPts val="1800"/>
              <a:buFont typeface="Arial"/>
              <a:buNone/>
            </a:pPr>
            <a:r>
              <a:t/>
            </a:r>
            <a:endParaRPr b="0" i="0" sz="1600" u="none" cap="none" strike="noStrike">
              <a:solidFill>
                <a:schemeClr val="dk1"/>
              </a:solidFill>
              <a:latin typeface="Nunito"/>
              <a:ea typeface="Nunito"/>
              <a:cs typeface="Nunito"/>
              <a:sym typeface="Nunito"/>
            </a:endParaRPr>
          </a:p>
          <a:p>
            <a:pPr indent="-330200" lvl="0" marL="457200" marR="0" rtl="0" algn="l">
              <a:lnSpc>
                <a:spcPct val="100000"/>
              </a:lnSpc>
              <a:spcBef>
                <a:spcPts val="0"/>
              </a:spcBef>
              <a:spcAft>
                <a:spcPts val="0"/>
              </a:spcAft>
              <a:buClr>
                <a:schemeClr val="dk1"/>
              </a:buClr>
              <a:buSzPts val="1600"/>
              <a:buFont typeface="Nunito"/>
              <a:buChar char="➔"/>
            </a:pPr>
            <a:r>
              <a:rPr b="0" i="0" lang="it-IT" sz="1600" u="none" cap="none" strike="noStrike">
                <a:solidFill>
                  <a:schemeClr val="dk1"/>
                </a:solidFill>
                <a:latin typeface="Nunito"/>
                <a:ea typeface="Nunito"/>
                <a:cs typeface="Nunito"/>
                <a:sym typeface="Nunito"/>
              </a:rPr>
              <a:t>Visita </a:t>
            </a:r>
            <a:r>
              <a:rPr b="0" i="0" lang="it-IT" sz="1600" u="sng" cap="none" strike="noStrike">
                <a:solidFill>
                  <a:schemeClr val="hlink"/>
                </a:solidFill>
                <a:latin typeface="Nunito"/>
                <a:ea typeface="Nunito"/>
                <a:cs typeface="Nunito"/>
                <a:sym typeface="Nunito"/>
                <a:hlinkClick r:id="rId5"/>
              </a:rPr>
              <a:t>openpolis.it</a:t>
            </a:r>
            <a:endParaRPr b="0" i="0" sz="1600" u="none" cap="none" strike="noStrike">
              <a:solidFill>
                <a:schemeClr val="dk1"/>
              </a:solidFill>
              <a:latin typeface="Nunito"/>
              <a:ea typeface="Nunito"/>
              <a:cs typeface="Nunito"/>
              <a:sym typeface="Nunito"/>
            </a:endParaRPr>
          </a:p>
          <a:p>
            <a:pPr indent="0" lvl="0" marL="0" marR="0" rtl="0" algn="l">
              <a:lnSpc>
                <a:spcPct val="100000"/>
              </a:lnSpc>
              <a:spcBef>
                <a:spcPts val="0"/>
              </a:spcBef>
              <a:spcAft>
                <a:spcPts val="0"/>
              </a:spcAft>
              <a:buClr>
                <a:srgbClr val="000000"/>
              </a:buClr>
              <a:buSzPts val="1800"/>
              <a:buFont typeface="Arial"/>
              <a:buNone/>
            </a:pPr>
            <a:r>
              <a:t/>
            </a:r>
            <a:endParaRPr b="0" i="0" sz="1600" u="none" cap="none" strike="noStrike">
              <a:solidFill>
                <a:schemeClr val="dk1"/>
              </a:solidFill>
              <a:latin typeface="Nunito"/>
              <a:ea typeface="Nunito"/>
              <a:cs typeface="Nunito"/>
              <a:sym typeface="Nunito"/>
            </a:endParaRPr>
          </a:p>
          <a:p>
            <a:pPr indent="0" lvl="0" marL="0" marR="0" rtl="0" algn="l">
              <a:lnSpc>
                <a:spcPct val="90000"/>
              </a:lnSpc>
              <a:spcBef>
                <a:spcPts val="0"/>
              </a:spcBef>
              <a:spcAft>
                <a:spcPts val="0"/>
              </a:spcAft>
              <a:buClr>
                <a:schemeClr val="dk1"/>
              </a:buClr>
              <a:buSzPts val="5400"/>
              <a:buFont typeface="Arial"/>
              <a:buNone/>
            </a:pPr>
            <a:r>
              <a:rPr b="1" i="0" lang="it-IT" sz="2500" u="none" cap="none" strike="noStrike">
                <a:solidFill>
                  <a:schemeClr val="dk1"/>
                </a:solidFill>
                <a:latin typeface="IBM Plex Sans Condensed"/>
                <a:ea typeface="IBM Plex Sans Condensed"/>
                <a:cs typeface="IBM Plex Sans Condensed"/>
                <a:sym typeface="IBM Plex Sans Condensed"/>
              </a:rPr>
              <a:t>Cosa facciamo</a:t>
            </a:r>
            <a:endParaRPr b="0" i="0" sz="100" u="none" cap="none" strike="noStrike">
              <a:solidFill>
                <a:schemeClr val="dk1"/>
              </a:solidFill>
              <a:latin typeface="Nunito"/>
              <a:ea typeface="Nunito"/>
              <a:cs typeface="Nunito"/>
              <a:sym typeface="Nunito"/>
            </a:endParaRPr>
          </a:p>
          <a:p>
            <a:pPr indent="0" lvl="0" marL="0" marR="0" rtl="0" algn="l">
              <a:lnSpc>
                <a:spcPct val="100000"/>
              </a:lnSpc>
              <a:spcBef>
                <a:spcPts val="0"/>
              </a:spcBef>
              <a:spcAft>
                <a:spcPts val="0"/>
              </a:spcAft>
              <a:buClr>
                <a:schemeClr val="dk1"/>
              </a:buClr>
              <a:buSzPts val="1800"/>
              <a:buFont typeface="Arial"/>
              <a:buNone/>
            </a:pPr>
            <a:r>
              <a:t/>
            </a:r>
            <a:endParaRPr b="0" i="0" sz="1600" u="none" cap="none" strike="noStrike">
              <a:solidFill>
                <a:schemeClr val="dk1"/>
              </a:solidFill>
              <a:latin typeface="Nunito"/>
              <a:ea typeface="Nunito"/>
              <a:cs typeface="Nunito"/>
              <a:sym typeface="Nunito"/>
            </a:endParaRPr>
          </a:p>
          <a:p>
            <a:pPr indent="-330200" lvl="0" marL="457200" marR="0" rtl="0" algn="l">
              <a:lnSpc>
                <a:spcPct val="100000"/>
              </a:lnSpc>
              <a:spcBef>
                <a:spcPts val="0"/>
              </a:spcBef>
              <a:spcAft>
                <a:spcPts val="0"/>
              </a:spcAft>
              <a:buClr>
                <a:schemeClr val="dk1"/>
              </a:buClr>
              <a:buSzPts val="1600"/>
              <a:buFont typeface="Nunito"/>
              <a:buChar char="●"/>
            </a:pPr>
            <a:r>
              <a:rPr b="0" i="0" lang="it-IT" sz="1600" u="none" cap="none" strike="noStrike">
                <a:solidFill>
                  <a:schemeClr val="dk1"/>
                </a:solidFill>
                <a:latin typeface="Nunito"/>
                <a:ea typeface="Nunito"/>
                <a:cs typeface="Nunito"/>
                <a:sym typeface="Nunito"/>
              </a:rPr>
              <a:t>Estraiamo dati da fonti differenti (ufficiali o comunque verificate)</a:t>
            </a:r>
            <a:endParaRPr b="0" i="0" sz="1600" u="none" cap="none" strike="noStrike">
              <a:solidFill>
                <a:schemeClr val="dk1"/>
              </a:solidFill>
              <a:latin typeface="Nunito"/>
              <a:ea typeface="Nunito"/>
              <a:cs typeface="Nunito"/>
              <a:sym typeface="Nunito"/>
            </a:endParaRPr>
          </a:p>
          <a:p>
            <a:pPr indent="-330200" lvl="0" marL="457200" marR="0" rtl="0" algn="l">
              <a:lnSpc>
                <a:spcPct val="100000"/>
              </a:lnSpc>
              <a:spcBef>
                <a:spcPts val="0"/>
              </a:spcBef>
              <a:spcAft>
                <a:spcPts val="0"/>
              </a:spcAft>
              <a:buClr>
                <a:schemeClr val="dk1"/>
              </a:buClr>
              <a:buSzPts val="1600"/>
              <a:buFont typeface="Nunito"/>
              <a:buChar char="●"/>
            </a:pPr>
            <a:r>
              <a:rPr b="0" i="0" lang="it-IT" sz="1600" u="none" cap="none" strike="noStrike">
                <a:solidFill>
                  <a:schemeClr val="dk1"/>
                </a:solidFill>
                <a:latin typeface="Nunito"/>
                <a:ea typeface="Nunito"/>
                <a:cs typeface="Nunito"/>
                <a:sym typeface="Nunito"/>
              </a:rPr>
              <a:t>Li raccogliamo in un’unica infrastruttura</a:t>
            </a:r>
            <a:endParaRPr b="0" i="0" sz="1600" u="none" cap="none" strike="noStrike">
              <a:solidFill>
                <a:schemeClr val="dk1"/>
              </a:solidFill>
              <a:latin typeface="Nunito"/>
              <a:ea typeface="Nunito"/>
              <a:cs typeface="Nunito"/>
              <a:sym typeface="Nunito"/>
            </a:endParaRPr>
          </a:p>
          <a:p>
            <a:pPr indent="-330200" lvl="0" marL="457200" marR="0" rtl="0" algn="l">
              <a:lnSpc>
                <a:spcPct val="100000"/>
              </a:lnSpc>
              <a:spcBef>
                <a:spcPts val="0"/>
              </a:spcBef>
              <a:spcAft>
                <a:spcPts val="0"/>
              </a:spcAft>
              <a:buClr>
                <a:schemeClr val="dk1"/>
              </a:buClr>
              <a:buSzPts val="1600"/>
              <a:buFont typeface="Nunito"/>
              <a:buChar char="●"/>
            </a:pPr>
            <a:r>
              <a:rPr b="0" i="0" lang="it-IT" sz="1600" u="none" cap="none" strike="noStrike">
                <a:solidFill>
                  <a:schemeClr val="dk1"/>
                </a:solidFill>
                <a:latin typeface="Nunito"/>
                <a:ea typeface="Nunito"/>
                <a:cs typeface="Nunito"/>
                <a:sym typeface="Nunito"/>
              </a:rPr>
              <a:t>Colleghiamo i dati e li aggiorniamo costantemente</a:t>
            </a:r>
            <a:endParaRPr b="0" i="0" sz="1600" u="none" cap="none" strike="noStrike">
              <a:solidFill>
                <a:schemeClr val="dk1"/>
              </a:solidFill>
              <a:latin typeface="Nunito"/>
              <a:ea typeface="Nunito"/>
              <a:cs typeface="Nunito"/>
              <a:sym typeface="Nunito"/>
            </a:endParaRPr>
          </a:p>
          <a:p>
            <a:pPr indent="-330200" lvl="0" marL="457200" marR="0" rtl="0" algn="l">
              <a:lnSpc>
                <a:spcPct val="100000"/>
              </a:lnSpc>
              <a:spcBef>
                <a:spcPts val="0"/>
              </a:spcBef>
              <a:spcAft>
                <a:spcPts val="0"/>
              </a:spcAft>
              <a:buClr>
                <a:schemeClr val="dk1"/>
              </a:buClr>
              <a:buSzPts val="1600"/>
              <a:buFont typeface="Nunito"/>
              <a:buChar char="●"/>
            </a:pPr>
            <a:r>
              <a:rPr b="0" i="0" lang="it-IT" sz="1600" u="none" cap="none" strike="noStrike">
                <a:solidFill>
                  <a:schemeClr val="dk1"/>
                </a:solidFill>
                <a:latin typeface="Nunito"/>
                <a:ea typeface="Nunito"/>
                <a:cs typeface="Nunito"/>
                <a:sym typeface="Nunito"/>
              </a:rPr>
              <a:t>Analizziamo e monitoriamo fenomeni politici e sociali</a:t>
            </a:r>
            <a:endParaRPr b="0" i="0" sz="1600" u="none" cap="none" strike="noStrike">
              <a:solidFill>
                <a:schemeClr val="dk1"/>
              </a:solidFill>
              <a:latin typeface="Nunito"/>
              <a:ea typeface="Nunito"/>
              <a:cs typeface="Nunito"/>
              <a:sym typeface="Nunito"/>
            </a:endParaRPr>
          </a:p>
          <a:p>
            <a:pPr indent="-330200" lvl="0" marL="457200" marR="0" rtl="0" algn="l">
              <a:lnSpc>
                <a:spcPct val="100000"/>
              </a:lnSpc>
              <a:spcBef>
                <a:spcPts val="0"/>
              </a:spcBef>
              <a:spcAft>
                <a:spcPts val="0"/>
              </a:spcAft>
              <a:buClr>
                <a:schemeClr val="dk1"/>
              </a:buClr>
              <a:buSzPts val="1600"/>
              <a:buFont typeface="Nunito"/>
              <a:buChar char="●"/>
            </a:pPr>
            <a:r>
              <a:rPr b="0" i="0" lang="it-IT" sz="1600" u="none" cap="none" strike="noStrike">
                <a:solidFill>
                  <a:schemeClr val="dk1"/>
                </a:solidFill>
                <a:latin typeface="Nunito"/>
                <a:ea typeface="Nunito"/>
                <a:cs typeface="Nunito"/>
                <a:sym typeface="Nunito"/>
              </a:rPr>
              <a:t>Produciamo e distribuiamo contenuti originali e inchieste</a:t>
            </a:r>
            <a:endParaRPr b="0" i="0" sz="1600" u="none" cap="none" strike="noStrike">
              <a:solidFill>
                <a:schemeClr val="dk1"/>
              </a:solidFill>
              <a:latin typeface="Nunito"/>
              <a:ea typeface="Nunito"/>
              <a:cs typeface="Nunito"/>
              <a:sym typeface="Nunito"/>
            </a:endParaRPr>
          </a:p>
          <a:p>
            <a:pPr indent="-330200" lvl="0" marL="457200" marR="0" rtl="0" algn="l">
              <a:lnSpc>
                <a:spcPct val="100000"/>
              </a:lnSpc>
              <a:spcBef>
                <a:spcPts val="0"/>
              </a:spcBef>
              <a:spcAft>
                <a:spcPts val="0"/>
              </a:spcAft>
              <a:buClr>
                <a:schemeClr val="dk1"/>
              </a:buClr>
              <a:buSzPts val="1600"/>
              <a:buFont typeface="Nunito"/>
              <a:buChar char="●"/>
            </a:pPr>
            <a:r>
              <a:rPr b="0" i="0" lang="it-IT" sz="1600" u="none" cap="none" strike="noStrike">
                <a:solidFill>
                  <a:schemeClr val="dk1"/>
                </a:solidFill>
                <a:latin typeface="Nunito"/>
                <a:ea typeface="Nunito"/>
                <a:cs typeface="Nunito"/>
                <a:sym typeface="Nunito"/>
              </a:rPr>
              <a:t>Inneschiamo processi di mobilitazione civica e partecipazione</a:t>
            </a:r>
            <a:endParaRPr b="0" i="0" sz="1600" u="none" cap="none" strike="noStrike">
              <a:solidFill>
                <a:schemeClr val="dk1"/>
              </a:solidFill>
              <a:latin typeface="Nunito"/>
              <a:ea typeface="Nunito"/>
              <a:cs typeface="Nunito"/>
              <a:sym typeface="Nunito"/>
            </a:endParaRPr>
          </a:p>
          <a:p>
            <a:pPr indent="0" lvl="0" marL="0" marR="0" rtl="0" algn="l">
              <a:lnSpc>
                <a:spcPct val="100000"/>
              </a:lnSpc>
              <a:spcBef>
                <a:spcPts val="0"/>
              </a:spcBef>
              <a:spcAft>
                <a:spcPts val="0"/>
              </a:spcAft>
              <a:buClr>
                <a:schemeClr val="dk1"/>
              </a:buClr>
              <a:buSzPts val="1800"/>
              <a:buFont typeface="Arial"/>
              <a:buNone/>
            </a:pPr>
            <a:r>
              <a:t/>
            </a:r>
            <a:endParaRPr b="0" i="0" sz="1600" u="none" cap="none" strike="noStrike">
              <a:solidFill>
                <a:schemeClr val="dk1"/>
              </a:solidFill>
              <a:latin typeface="Nunito"/>
              <a:ea typeface="Nunito"/>
              <a:cs typeface="Nunito"/>
              <a:sym typeface="Nunito"/>
            </a:endParaRPr>
          </a:p>
          <a:p>
            <a:pPr indent="0" lvl="0" marL="0" marR="0" rtl="0" algn="l">
              <a:lnSpc>
                <a:spcPct val="100000"/>
              </a:lnSpc>
              <a:spcBef>
                <a:spcPts val="0"/>
              </a:spcBef>
              <a:spcAft>
                <a:spcPts val="0"/>
              </a:spcAft>
              <a:buClr>
                <a:schemeClr val="dk1"/>
              </a:buClr>
              <a:buSzPts val="1800"/>
              <a:buFont typeface="Arial"/>
              <a:buNone/>
            </a:pPr>
            <a:r>
              <a:t/>
            </a:r>
            <a:endParaRPr b="0" i="0" sz="1600" u="none" cap="none" strike="noStrike">
              <a:solidFill>
                <a:schemeClr val="dk1"/>
              </a:solidFill>
              <a:latin typeface="Nunito"/>
              <a:ea typeface="Nunito"/>
              <a:cs typeface="Nunito"/>
              <a:sym typeface="Nunito"/>
            </a:endParaRPr>
          </a:p>
          <a:p>
            <a:pPr indent="0" lvl="0" marL="0" marR="0" rtl="0" algn="l">
              <a:lnSpc>
                <a:spcPct val="100000"/>
              </a:lnSpc>
              <a:spcBef>
                <a:spcPts val="0"/>
              </a:spcBef>
              <a:spcAft>
                <a:spcPts val="0"/>
              </a:spcAft>
              <a:buClr>
                <a:srgbClr val="000000"/>
              </a:buClr>
              <a:buSzPts val="1800"/>
              <a:buFont typeface="Arial"/>
              <a:buNone/>
            </a:pPr>
            <a:r>
              <a:t/>
            </a:r>
            <a:endParaRPr b="0" i="0" sz="1200" u="none" cap="none" strike="noStrike">
              <a:solidFill>
                <a:srgbClr val="000000"/>
              </a:solidFill>
              <a:latin typeface="Nunito"/>
              <a:ea typeface="Nunito"/>
              <a:cs typeface="Nunito"/>
              <a:sym typeface="Nuni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06" name="Shape 106"/>
        <p:cNvGrpSpPr/>
        <p:nvPr/>
      </p:nvGrpSpPr>
      <p:grpSpPr>
        <a:xfrm>
          <a:off x="0" y="0"/>
          <a:ext cx="0" cy="0"/>
          <a:chOff x="0" y="0"/>
          <a:chExt cx="0" cy="0"/>
        </a:xfrm>
      </p:grpSpPr>
      <p:grpSp>
        <p:nvGrpSpPr>
          <p:cNvPr id="107" name="Google Shape;107;g128932309bc_0_7"/>
          <p:cNvGrpSpPr/>
          <p:nvPr/>
        </p:nvGrpSpPr>
        <p:grpSpPr>
          <a:xfrm>
            <a:off x="0" y="1821786"/>
            <a:ext cx="12191999" cy="3214427"/>
            <a:chOff x="0" y="1821786"/>
            <a:chExt cx="12191999" cy="3214427"/>
          </a:xfrm>
        </p:grpSpPr>
        <p:pic>
          <p:nvPicPr>
            <p:cNvPr id="108" name="Google Shape;108;g128932309bc_0_7"/>
            <p:cNvPicPr preferRelativeResize="0"/>
            <p:nvPr/>
          </p:nvPicPr>
          <p:blipFill rotWithShape="1">
            <a:blip r:embed="rId3">
              <a:alphaModFix/>
            </a:blip>
            <a:srcRect b="0" l="0" r="0" t="0"/>
            <a:stretch/>
          </p:blipFill>
          <p:spPr>
            <a:xfrm>
              <a:off x="0" y="1821786"/>
              <a:ext cx="12191999" cy="3214427"/>
            </a:xfrm>
            <a:prstGeom prst="rect">
              <a:avLst/>
            </a:prstGeom>
            <a:noFill/>
            <a:ln>
              <a:noFill/>
            </a:ln>
          </p:spPr>
        </p:pic>
        <p:sp>
          <p:nvSpPr>
            <p:cNvPr id="109" name="Google Shape;109;g128932309bc_0_7"/>
            <p:cNvSpPr/>
            <p:nvPr/>
          </p:nvSpPr>
          <p:spPr>
            <a:xfrm>
              <a:off x="5965200" y="3303600"/>
              <a:ext cx="261600" cy="261600"/>
            </a:xfrm>
            <a:prstGeom prst="ellipse">
              <a:avLst/>
            </a:prstGeom>
            <a:solidFill>
              <a:srgbClr val="E5252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10" name="Google Shape;110;g128932309bc_0_7"/>
          <p:cNvSpPr/>
          <p:nvPr/>
        </p:nvSpPr>
        <p:spPr>
          <a:xfrm>
            <a:off x="2000325" y="1697425"/>
            <a:ext cx="10191900" cy="3474600"/>
          </a:xfrm>
          <a:prstGeom prst="rect">
            <a:avLst/>
          </a:prstGeom>
          <a:solidFill>
            <a:srgbClr val="F3F3F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11" name="Google Shape;111;g128932309bc_0_7"/>
          <p:cNvCxnSpPr/>
          <p:nvPr/>
        </p:nvCxnSpPr>
        <p:spPr>
          <a:xfrm>
            <a:off x="1990725" y="0"/>
            <a:ext cx="9600" cy="6858000"/>
          </a:xfrm>
          <a:prstGeom prst="straightConnector1">
            <a:avLst/>
          </a:prstGeom>
          <a:noFill/>
          <a:ln cap="flat" cmpd="sng" w="9525">
            <a:solidFill>
              <a:schemeClr val="dk2"/>
            </a:solidFill>
            <a:prstDash val="solid"/>
            <a:round/>
            <a:headEnd len="sm" w="sm" type="none"/>
            <a:tailEnd len="sm" w="sm" type="none"/>
          </a:ln>
        </p:spPr>
      </p:cxnSp>
      <p:sp>
        <p:nvSpPr>
          <p:cNvPr id="112" name="Google Shape;112;g128932309bc_0_7"/>
          <p:cNvSpPr txBox="1"/>
          <p:nvPr/>
        </p:nvSpPr>
        <p:spPr>
          <a:xfrm>
            <a:off x="2890800" y="286050"/>
            <a:ext cx="4843800" cy="73890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rgbClr val="000000"/>
              </a:buClr>
              <a:buSzPts val="5400"/>
              <a:buFont typeface="Arial"/>
              <a:buNone/>
            </a:pPr>
            <a:r>
              <a:rPr b="1" i="0" lang="it-IT" sz="4100" u="none" cap="none" strike="noStrike">
                <a:solidFill>
                  <a:schemeClr val="dk1"/>
                </a:solidFill>
                <a:latin typeface="IBM Plex Sans Condensed"/>
                <a:ea typeface="IBM Plex Sans Condensed"/>
                <a:cs typeface="IBM Plex Sans Condensed"/>
                <a:sym typeface="IBM Plex Sans Condensed"/>
              </a:rPr>
              <a:t>OpenPNRR</a:t>
            </a:r>
            <a:endParaRPr b="1" i="0" sz="200" u="none" cap="none" strike="noStrike">
              <a:solidFill>
                <a:srgbClr val="000000"/>
              </a:solidFill>
              <a:latin typeface="IBM Plex Sans Condensed"/>
              <a:ea typeface="IBM Plex Sans Condensed"/>
              <a:cs typeface="IBM Plex Sans Condensed"/>
              <a:sym typeface="IBM Plex Sans Condensed"/>
            </a:endParaRPr>
          </a:p>
        </p:txBody>
      </p:sp>
      <p:pic>
        <p:nvPicPr>
          <p:cNvPr id="113" name="Google Shape;113;g128932309bc_0_7"/>
          <p:cNvPicPr preferRelativeResize="0"/>
          <p:nvPr/>
        </p:nvPicPr>
        <p:blipFill rotWithShape="1">
          <a:blip r:embed="rId4">
            <a:alphaModFix/>
          </a:blip>
          <a:srcRect b="0" l="0" r="0" t="0"/>
          <a:stretch/>
        </p:blipFill>
        <p:spPr>
          <a:xfrm>
            <a:off x="10777725" y="6175450"/>
            <a:ext cx="1165751" cy="366600"/>
          </a:xfrm>
          <a:prstGeom prst="rect">
            <a:avLst/>
          </a:prstGeom>
          <a:noFill/>
          <a:ln>
            <a:noFill/>
          </a:ln>
        </p:spPr>
      </p:pic>
      <p:sp>
        <p:nvSpPr>
          <p:cNvPr id="114" name="Google Shape;114;g128932309bc_0_7"/>
          <p:cNvSpPr txBox="1"/>
          <p:nvPr/>
        </p:nvSpPr>
        <p:spPr>
          <a:xfrm>
            <a:off x="2178075" y="1053275"/>
            <a:ext cx="9836400" cy="1939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it-IT" sz="2500" u="none" cap="none" strike="noStrike">
                <a:solidFill>
                  <a:schemeClr val="dk1"/>
                </a:solidFill>
                <a:latin typeface="IBM Plex Sans Condensed"/>
                <a:ea typeface="IBM Plex Sans Condensed"/>
                <a:cs typeface="IBM Plex Sans Condensed"/>
                <a:sym typeface="IBM Plex Sans Condensed"/>
              </a:rPr>
              <a:t>La nostra piattaforma per il monitoraggio personalizzato del Pnrr</a:t>
            </a:r>
            <a:endParaRPr b="0" i="0" sz="1600" u="none" cap="none" strike="noStrike">
              <a:solidFill>
                <a:schemeClr val="dk1"/>
              </a:solidFill>
              <a:latin typeface="Nunito"/>
              <a:ea typeface="Nunito"/>
              <a:cs typeface="Nunito"/>
              <a:sym typeface="Nunito"/>
            </a:endParaRPr>
          </a:p>
          <a:p>
            <a:pPr indent="0" lvl="0" marL="0" marR="0" rtl="0" algn="l">
              <a:lnSpc>
                <a:spcPct val="100000"/>
              </a:lnSpc>
              <a:spcBef>
                <a:spcPts val="0"/>
              </a:spcBef>
              <a:spcAft>
                <a:spcPts val="0"/>
              </a:spcAft>
              <a:buClr>
                <a:srgbClr val="000000"/>
              </a:buClr>
              <a:buSzPts val="1800"/>
              <a:buFont typeface="Arial"/>
              <a:buNone/>
            </a:pPr>
            <a:r>
              <a:t/>
            </a:r>
            <a:endParaRPr b="0" i="0" sz="1600" u="none" cap="none" strike="noStrike">
              <a:solidFill>
                <a:schemeClr val="dk1"/>
              </a:solidFill>
              <a:latin typeface="Nunito"/>
              <a:ea typeface="Nunito"/>
              <a:cs typeface="Nunito"/>
              <a:sym typeface="Nunito"/>
            </a:endParaRPr>
          </a:p>
          <a:p>
            <a:pPr indent="0" lvl="0" marL="0" marR="0" rtl="0" algn="l">
              <a:lnSpc>
                <a:spcPct val="100000"/>
              </a:lnSpc>
              <a:spcBef>
                <a:spcPts val="0"/>
              </a:spcBef>
              <a:spcAft>
                <a:spcPts val="0"/>
              </a:spcAft>
              <a:buClr>
                <a:srgbClr val="000000"/>
              </a:buClr>
              <a:buSzPts val="1800"/>
              <a:buFont typeface="Arial"/>
              <a:buNone/>
            </a:pPr>
            <a:r>
              <a:rPr b="0" i="0" lang="it-IT" sz="1600" u="none" cap="none" strike="noStrike">
                <a:solidFill>
                  <a:schemeClr val="dk1"/>
                </a:solidFill>
                <a:latin typeface="Nunito"/>
                <a:ea typeface="Nunito"/>
                <a:cs typeface="Nunito"/>
                <a:sym typeface="Nunito"/>
                <a:extLst>
                  <a:ext uri="http://customooxmlschemas.google.com/">
                    <go:slidesCustomData xmlns:go="http://customooxmlschemas.google.com/" textRoundtripDataId="1"/>
                  </a:ext>
                </a:extLst>
              </a:rPr>
              <a:t>Su </a:t>
            </a:r>
            <a:r>
              <a:rPr b="0" i="0" lang="it-IT" sz="1600" u="sng" cap="none" strike="noStrike">
                <a:solidFill>
                  <a:schemeClr val="hlink"/>
                </a:solidFill>
                <a:latin typeface="Nunito"/>
                <a:ea typeface="Nunito"/>
                <a:cs typeface="Nunito"/>
                <a:sym typeface="Nunito"/>
                <a:hlinkClick r:id="rId5"/>
                <a:extLst>
                  <a:ext uri="http://customooxmlschemas.google.com/">
                    <go:slidesCustomData xmlns:go="http://customooxmlschemas.google.com/" textRoundtripDataId="2"/>
                  </a:ext>
                </a:extLst>
              </a:rPr>
              <a:t>openpnrr.it</a:t>
            </a:r>
            <a:r>
              <a:rPr b="0" i="0" lang="it-IT" sz="1600" u="none" cap="none" strike="noStrike">
                <a:solidFill>
                  <a:schemeClr val="dk1"/>
                </a:solidFill>
                <a:latin typeface="Nunito"/>
                <a:ea typeface="Nunito"/>
                <a:cs typeface="Nunito"/>
                <a:sym typeface="Nunito"/>
                <a:extLst>
                  <a:ext uri="http://customooxmlschemas.google.com/">
                    <go:slidesCustomData xmlns:go="http://customooxmlschemas.google.com/" textRoundtripDataId="3"/>
                  </a:ext>
                </a:extLst>
              </a:rPr>
              <a:t> è possibile navigare tra temi, misure, scadenze, priorità trasversali, territori e organizzazioni. Inoltre è possibile valutare il grado di completamento degli interventi grazie ai nostri “indicatori originali”. </a:t>
            </a:r>
            <a:endParaRPr b="0" i="0" sz="1600" u="none" cap="none" strike="noStrike">
              <a:solidFill>
                <a:schemeClr val="dk1"/>
              </a:solidFill>
              <a:latin typeface="Nunito"/>
              <a:ea typeface="Nunito"/>
              <a:cs typeface="Nunito"/>
              <a:sym typeface="Nunito"/>
              <a:extLst>
                <a:ext uri="http://customooxmlschemas.google.com/">
                  <go:slidesCustomData xmlns:go="http://customooxmlschemas.google.com/" textRoundtripDataId="4"/>
                </a:ext>
              </a:extLst>
            </a:endParaRPr>
          </a:p>
          <a:p>
            <a:pPr indent="0" lvl="0" marL="0" marR="0" rtl="0" algn="l">
              <a:lnSpc>
                <a:spcPct val="100000"/>
              </a:lnSpc>
              <a:spcBef>
                <a:spcPts val="0"/>
              </a:spcBef>
              <a:spcAft>
                <a:spcPts val="0"/>
              </a:spcAft>
              <a:buClr>
                <a:srgbClr val="000000"/>
              </a:buClr>
              <a:buSzPts val="1800"/>
              <a:buFont typeface="Arial"/>
              <a:buNone/>
            </a:pPr>
            <a:r>
              <a:t/>
            </a:r>
            <a:endParaRPr b="0" i="0" sz="1600" u="none" cap="none" strike="noStrike">
              <a:solidFill>
                <a:schemeClr val="dk1"/>
              </a:solidFill>
              <a:latin typeface="Nunito"/>
              <a:ea typeface="Nunito"/>
              <a:cs typeface="Nunito"/>
              <a:sym typeface="Nunito"/>
              <a:extLst>
                <a:ext uri="http://customooxmlschemas.google.com/">
                  <go:slidesCustomData xmlns:go="http://customooxmlschemas.google.com/" textRoundtripDataId="5"/>
                </a:ext>
              </a:extLst>
            </a:endParaRPr>
          </a:p>
          <a:p>
            <a:pPr indent="0" lvl="0" marL="0" marR="0" rtl="0" algn="l">
              <a:lnSpc>
                <a:spcPct val="100000"/>
              </a:lnSpc>
              <a:spcBef>
                <a:spcPts val="0"/>
              </a:spcBef>
              <a:spcAft>
                <a:spcPts val="0"/>
              </a:spcAft>
              <a:buClr>
                <a:srgbClr val="000000"/>
              </a:buClr>
              <a:buSzPts val="1800"/>
              <a:buFont typeface="Arial"/>
              <a:buNone/>
            </a:pPr>
            <a:r>
              <a:rPr b="0" i="0" lang="it-IT" sz="1600" u="none" cap="none" strike="noStrike">
                <a:solidFill>
                  <a:schemeClr val="dk1"/>
                </a:solidFill>
                <a:latin typeface="Nunito"/>
                <a:ea typeface="Nunito"/>
                <a:cs typeface="Nunito"/>
                <a:sym typeface="Nunito"/>
                <a:extLst>
                  <a:ext uri="http://customooxmlschemas.google.com/">
                    <go:slidesCustomData xmlns:go="http://customooxmlschemas.google.com/" textRoundtripDataId="6"/>
                  </a:ext>
                </a:extLst>
              </a:rPr>
              <a:t>Registrandosi alla piattaforma è possibile attivare un monitoraggio personalizzato che permette di ricevere notifiche sulle misure e le scadenze selezionate. A ciò si aggiungono i nostri approfondimenti settimanali. </a:t>
            </a:r>
            <a:endParaRPr b="0" i="0" sz="1600" u="none" cap="none" strike="noStrike">
              <a:solidFill>
                <a:schemeClr val="dk1"/>
              </a:solidFill>
              <a:latin typeface="Nunito"/>
              <a:ea typeface="Nunito"/>
              <a:cs typeface="Nunito"/>
              <a:sym typeface="Nunito"/>
            </a:endParaRPr>
          </a:p>
          <a:p>
            <a:pPr indent="0" lvl="0" marL="0" marR="0" rtl="0" algn="l">
              <a:lnSpc>
                <a:spcPct val="100000"/>
              </a:lnSpc>
              <a:spcBef>
                <a:spcPts val="0"/>
              </a:spcBef>
              <a:spcAft>
                <a:spcPts val="0"/>
              </a:spcAft>
              <a:buClr>
                <a:srgbClr val="000000"/>
              </a:buClr>
              <a:buSzPts val="1800"/>
              <a:buFont typeface="Arial"/>
              <a:buNone/>
            </a:pPr>
            <a:r>
              <a:t/>
            </a:r>
            <a:endParaRPr b="0" i="0" sz="1600" u="none" cap="none" strike="noStrike">
              <a:solidFill>
                <a:schemeClr val="dk1"/>
              </a:solidFill>
              <a:latin typeface="Nunito"/>
              <a:ea typeface="Nunito"/>
              <a:cs typeface="Nunito"/>
              <a:sym typeface="Nunito"/>
            </a:endParaRPr>
          </a:p>
          <a:p>
            <a:pPr indent="0" lvl="0" marL="0" marR="0" rtl="0" algn="l">
              <a:lnSpc>
                <a:spcPct val="100000"/>
              </a:lnSpc>
              <a:spcBef>
                <a:spcPts val="0"/>
              </a:spcBef>
              <a:spcAft>
                <a:spcPts val="0"/>
              </a:spcAft>
              <a:buClr>
                <a:schemeClr val="dk1"/>
              </a:buClr>
              <a:buSzPts val="1800"/>
              <a:buFont typeface="Arial"/>
              <a:buNone/>
            </a:pPr>
            <a:r>
              <a:t/>
            </a:r>
            <a:endParaRPr b="0" i="0" sz="1600" u="none" cap="none" strike="noStrike">
              <a:solidFill>
                <a:schemeClr val="dk1"/>
              </a:solidFill>
              <a:latin typeface="Nunito"/>
              <a:ea typeface="Nunito"/>
              <a:cs typeface="Nunito"/>
              <a:sym typeface="Nunito"/>
            </a:endParaRPr>
          </a:p>
          <a:p>
            <a:pPr indent="0" lvl="0" marL="0" marR="0" rtl="0" algn="l">
              <a:lnSpc>
                <a:spcPct val="100000"/>
              </a:lnSpc>
              <a:spcBef>
                <a:spcPts val="0"/>
              </a:spcBef>
              <a:spcAft>
                <a:spcPts val="0"/>
              </a:spcAft>
              <a:buClr>
                <a:schemeClr val="dk1"/>
              </a:buClr>
              <a:buSzPts val="1100"/>
              <a:buFont typeface="Arial"/>
              <a:buNone/>
            </a:pPr>
            <a:r>
              <a:t/>
            </a:r>
            <a:endParaRPr b="0" i="0" sz="1600" u="none" cap="none" strike="noStrike">
              <a:solidFill>
                <a:schemeClr val="dk1"/>
              </a:solidFill>
              <a:latin typeface="Nunito"/>
              <a:ea typeface="Nunito"/>
              <a:cs typeface="Nunito"/>
              <a:sym typeface="Nunito"/>
            </a:endParaRPr>
          </a:p>
          <a:p>
            <a:pPr indent="0" lvl="0" marL="0" marR="0" rtl="0" algn="l">
              <a:lnSpc>
                <a:spcPct val="100000"/>
              </a:lnSpc>
              <a:spcBef>
                <a:spcPts val="0"/>
              </a:spcBef>
              <a:spcAft>
                <a:spcPts val="0"/>
              </a:spcAft>
              <a:buClr>
                <a:srgbClr val="000000"/>
              </a:buClr>
              <a:buSzPts val="1800"/>
              <a:buFont typeface="Arial"/>
              <a:buNone/>
            </a:pPr>
            <a:r>
              <a:t/>
            </a:r>
            <a:endParaRPr b="0" i="0" sz="1200" u="none" cap="none" strike="noStrike">
              <a:solidFill>
                <a:srgbClr val="000000"/>
              </a:solidFill>
              <a:latin typeface="Nunito"/>
              <a:ea typeface="Nunito"/>
              <a:cs typeface="Nunito"/>
              <a:sym typeface="Nunito"/>
            </a:endParaRPr>
          </a:p>
        </p:txBody>
      </p:sp>
      <p:pic>
        <p:nvPicPr>
          <p:cNvPr id="115" name="Google Shape;115;g128932309bc_0_7"/>
          <p:cNvPicPr preferRelativeResize="0"/>
          <p:nvPr/>
        </p:nvPicPr>
        <p:blipFill>
          <a:blip r:embed="rId6">
            <a:alphaModFix/>
          </a:blip>
          <a:stretch>
            <a:fillRect/>
          </a:stretch>
        </p:blipFill>
        <p:spPr>
          <a:xfrm>
            <a:off x="2960550" y="3149075"/>
            <a:ext cx="7772698" cy="3392976"/>
          </a:xfrm>
          <a:prstGeom prst="rect">
            <a:avLst/>
          </a:prstGeom>
          <a:noFill/>
          <a:ln cap="flat" cmpd="sng" w="9525">
            <a:solidFill>
              <a:schemeClr val="dk1"/>
            </a:solidFill>
            <a:prstDash val="solid"/>
            <a:round/>
            <a:headEnd len="sm" w="sm" type="none"/>
            <a:tailEnd len="sm" w="sm" type="none"/>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19" name="Shape 119"/>
        <p:cNvGrpSpPr/>
        <p:nvPr/>
      </p:nvGrpSpPr>
      <p:grpSpPr>
        <a:xfrm>
          <a:off x="0" y="0"/>
          <a:ext cx="0" cy="0"/>
          <a:chOff x="0" y="0"/>
          <a:chExt cx="0" cy="0"/>
        </a:xfrm>
      </p:grpSpPr>
      <p:grpSp>
        <p:nvGrpSpPr>
          <p:cNvPr id="120" name="Google Shape;120;g128932309bc_0_37"/>
          <p:cNvGrpSpPr/>
          <p:nvPr/>
        </p:nvGrpSpPr>
        <p:grpSpPr>
          <a:xfrm>
            <a:off x="0" y="1821786"/>
            <a:ext cx="12191999" cy="3214427"/>
            <a:chOff x="0" y="1821786"/>
            <a:chExt cx="12191999" cy="3214427"/>
          </a:xfrm>
        </p:grpSpPr>
        <p:pic>
          <p:nvPicPr>
            <p:cNvPr id="121" name="Google Shape;121;g128932309bc_0_37"/>
            <p:cNvPicPr preferRelativeResize="0"/>
            <p:nvPr/>
          </p:nvPicPr>
          <p:blipFill rotWithShape="1">
            <a:blip r:embed="rId3">
              <a:alphaModFix/>
            </a:blip>
            <a:srcRect b="0" l="0" r="0" t="0"/>
            <a:stretch/>
          </p:blipFill>
          <p:spPr>
            <a:xfrm>
              <a:off x="0" y="1821786"/>
              <a:ext cx="12191999" cy="3214427"/>
            </a:xfrm>
            <a:prstGeom prst="rect">
              <a:avLst/>
            </a:prstGeom>
            <a:noFill/>
            <a:ln>
              <a:noFill/>
            </a:ln>
          </p:spPr>
        </p:pic>
        <p:sp>
          <p:nvSpPr>
            <p:cNvPr id="122" name="Google Shape;122;g128932309bc_0_37"/>
            <p:cNvSpPr/>
            <p:nvPr/>
          </p:nvSpPr>
          <p:spPr>
            <a:xfrm>
              <a:off x="5965200" y="3303600"/>
              <a:ext cx="261600" cy="261600"/>
            </a:xfrm>
            <a:prstGeom prst="ellipse">
              <a:avLst/>
            </a:prstGeom>
            <a:solidFill>
              <a:srgbClr val="E5252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23" name="Google Shape;123;g128932309bc_0_37"/>
          <p:cNvSpPr/>
          <p:nvPr/>
        </p:nvSpPr>
        <p:spPr>
          <a:xfrm>
            <a:off x="2000325" y="1697425"/>
            <a:ext cx="10191900" cy="3474600"/>
          </a:xfrm>
          <a:prstGeom prst="rect">
            <a:avLst/>
          </a:prstGeom>
          <a:solidFill>
            <a:srgbClr val="F3F3F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24" name="Google Shape;124;g128932309bc_0_37"/>
          <p:cNvCxnSpPr/>
          <p:nvPr/>
        </p:nvCxnSpPr>
        <p:spPr>
          <a:xfrm>
            <a:off x="1990725" y="0"/>
            <a:ext cx="9600" cy="6858000"/>
          </a:xfrm>
          <a:prstGeom prst="straightConnector1">
            <a:avLst/>
          </a:prstGeom>
          <a:noFill/>
          <a:ln cap="flat" cmpd="sng" w="9525">
            <a:solidFill>
              <a:schemeClr val="dk2"/>
            </a:solidFill>
            <a:prstDash val="solid"/>
            <a:round/>
            <a:headEnd len="sm" w="sm" type="none"/>
            <a:tailEnd len="sm" w="sm" type="none"/>
          </a:ln>
        </p:spPr>
      </p:cxnSp>
      <p:sp>
        <p:nvSpPr>
          <p:cNvPr id="125" name="Google Shape;125;g128932309bc_0_37"/>
          <p:cNvSpPr txBox="1"/>
          <p:nvPr/>
        </p:nvSpPr>
        <p:spPr>
          <a:xfrm>
            <a:off x="2890800" y="590850"/>
            <a:ext cx="6310500" cy="73890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rgbClr val="000000"/>
              </a:buClr>
              <a:buSzPts val="5400"/>
              <a:buFont typeface="Arial"/>
              <a:buNone/>
            </a:pPr>
            <a:r>
              <a:rPr b="1" lang="it-IT" sz="4100">
                <a:solidFill>
                  <a:schemeClr val="dk1"/>
                </a:solidFill>
                <a:latin typeface="IBM Plex Sans Condensed"/>
                <a:ea typeface="IBM Plex Sans Condensed"/>
                <a:cs typeface="IBM Plex Sans Condensed"/>
                <a:sym typeface="IBM Plex Sans Condensed"/>
              </a:rPr>
              <a:t>La metodologia</a:t>
            </a:r>
            <a:endParaRPr b="1" i="0" sz="200" u="none" cap="none" strike="noStrike">
              <a:solidFill>
                <a:srgbClr val="000000"/>
              </a:solidFill>
              <a:latin typeface="IBM Plex Sans Condensed"/>
              <a:ea typeface="IBM Plex Sans Condensed"/>
              <a:cs typeface="IBM Plex Sans Condensed"/>
              <a:sym typeface="IBM Plex Sans Condensed"/>
            </a:endParaRPr>
          </a:p>
        </p:txBody>
      </p:sp>
      <p:pic>
        <p:nvPicPr>
          <p:cNvPr id="126" name="Google Shape;126;g128932309bc_0_37"/>
          <p:cNvPicPr preferRelativeResize="0"/>
          <p:nvPr/>
        </p:nvPicPr>
        <p:blipFill rotWithShape="1">
          <a:blip r:embed="rId4">
            <a:alphaModFix/>
          </a:blip>
          <a:srcRect b="0" l="0" r="0" t="0"/>
          <a:stretch/>
        </p:blipFill>
        <p:spPr>
          <a:xfrm>
            <a:off x="10777725" y="6175450"/>
            <a:ext cx="1165751" cy="366600"/>
          </a:xfrm>
          <a:prstGeom prst="rect">
            <a:avLst/>
          </a:prstGeom>
          <a:noFill/>
          <a:ln>
            <a:noFill/>
          </a:ln>
        </p:spPr>
      </p:pic>
      <p:sp>
        <p:nvSpPr>
          <p:cNvPr id="127" name="Google Shape;127;g128932309bc_0_37"/>
          <p:cNvSpPr txBox="1"/>
          <p:nvPr/>
        </p:nvSpPr>
        <p:spPr>
          <a:xfrm>
            <a:off x="2183325" y="1669675"/>
            <a:ext cx="9825900" cy="35301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lang="it-IT" sz="1600">
                <a:latin typeface="Nunito"/>
                <a:ea typeface="Nunito"/>
                <a:cs typeface="Nunito"/>
                <a:sym typeface="Nunito"/>
              </a:rPr>
              <a:t>Per valutare lo stato di avanzamento del Pnrr effettuiamo un monitoraggio costante di tutti i </a:t>
            </a:r>
            <a:r>
              <a:rPr b="1" lang="it-IT" sz="1600">
                <a:latin typeface="Nunito"/>
                <a:ea typeface="Nunito"/>
                <a:cs typeface="Nunito"/>
                <a:sym typeface="Nunito"/>
              </a:rPr>
              <a:t>documenti ufficiali </a:t>
            </a:r>
            <a:r>
              <a:rPr lang="it-IT" sz="1600">
                <a:latin typeface="Nunito"/>
                <a:ea typeface="Nunito"/>
                <a:cs typeface="Nunito"/>
                <a:sym typeface="Nunito"/>
              </a:rPr>
              <a:t>pubblicati. Tra le fonti principali abbiamo: </a:t>
            </a:r>
            <a:endParaRPr sz="1600">
              <a:latin typeface="Nunito"/>
              <a:ea typeface="Nunito"/>
              <a:cs typeface="Nunito"/>
              <a:sym typeface="Nunito"/>
            </a:endParaRPr>
          </a:p>
          <a:p>
            <a:pPr indent="0" lvl="0" marL="457200" marR="0" rtl="0" algn="l">
              <a:lnSpc>
                <a:spcPct val="100000"/>
              </a:lnSpc>
              <a:spcBef>
                <a:spcPts val="0"/>
              </a:spcBef>
              <a:spcAft>
                <a:spcPts val="0"/>
              </a:spcAft>
              <a:buNone/>
            </a:pPr>
            <a:r>
              <a:t/>
            </a:r>
            <a:endParaRPr sz="1600">
              <a:latin typeface="Nunito"/>
              <a:ea typeface="Nunito"/>
              <a:cs typeface="Nunito"/>
              <a:sym typeface="Nunito"/>
            </a:endParaRPr>
          </a:p>
          <a:p>
            <a:pPr indent="161199" lvl="0" marL="457200" marR="0" rtl="0" algn="l">
              <a:lnSpc>
                <a:spcPct val="100000"/>
              </a:lnSpc>
              <a:spcBef>
                <a:spcPts val="0"/>
              </a:spcBef>
              <a:spcAft>
                <a:spcPts val="0"/>
              </a:spcAft>
              <a:buSzPts val="1600"/>
              <a:buFont typeface="Nunito"/>
              <a:buChar char="●"/>
            </a:pPr>
            <a:r>
              <a:rPr lang="it-IT" sz="1600" u="sng">
                <a:solidFill>
                  <a:schemeClr val="hlink"/>
                </a:solidFill>
                <a:latin typeface="Nunito"/>
                <a:ea typeface="Nunito"/>
                <a:cs typeface="Nunito"/>
                <a:sym typeface="Nunito"/>
                <a:hlinkClick r:id="rId5"/>
              </a:rPr>
              <a:t>Portale della commissione europea</a:t>
            </a:r>
            <a:endParaRPr sz="1600">
              <a:latin typeface="Nunito"/>
              <a:ea typeface="Nunito"/>
              <a:cs typeface="Nunito"/>
              <a:sym typeface="Nunito"/>
            </a:endParaRPr>
          </a:p>
          <a:p>
            <a:pPr indent="161199" lvl="0" marL="457200" marR="0" rtl="0" algn="l">
              <a:lnSpc>
                <a:spcPct val="100000"/>
              </a:lnSpc>
              <a:spcBef>
                <a:spcPts val="0"/>
              </a:spcBef>
              <a:spcAft>
                <a:spcPts val="0"/>
              </a:spcAft>
              <a:buSzPts val="1600"/>
              <a:buFont typeface="Nunito"/>
              <a:buChar char="●"/>
            </a:pPr>
            <a:r>
              <a:rPr lang="it-IT" sz="1600" u="sng">
                <a:solidFill>
                  <a:schemeClr val="hlink"/>
                </a:solidFill>
                <a:latin typeface="Nunito"/>
                <a:ea typeface="Nunito"/>
                <a:cs typeface="Nunito"/>
                <a:sym typeface="Nunito"/>
                <a:hlinkClick r:id="rId6"/>
              </a:rPr>
              <a:t>Gazzetta ufficiale</a:t>
            </a:r>
            <a:endParaRPr sz="1600">
              <a:latin typeface="Nunito"/>
              <a:ea typeface="Nunito"/>
              <a:cs typeface="Nunito"/>
              <a:sym typeface="Nunito"/>
            </a:endParaRPr>
          </a:p>
          <a:p>
            <a:pPr indent="161199" lvl="0" marL="457200" marR="0" rtl="0" algn="l">
              <a:lnSpc>
                <a:spcPct val="100000"/>
              </a:lnSpc>
              <a:spcBef>
                <a:spcPts val="0"/>
              </a:spcBef>
              <a:spcAft>
                <a:spcPts val="0"/>
              </a:spcAft>
              <a:buSzPts val="1600"/>
              <a:buFont typeface="Nunito"/>
              <a:buChar char="●"/>
            </a:pPr>
            <a:r>
              <a:rPr lang="it-IT" sz="1600">
                <a:latin typeface="Nunito"/>
                <a:ea typeface="Nunito"/>
                <a:cs typeface="Nunito"/>
                <a:sym typeface="Nunito"/>
              </a:rPr>
              <a:t>Portali dei ministeri</a:t>
            </a:r>
            <a:endParaRPr sz="1600">
              <a:latin typeface="Nunito"/>
              <a:ea typeface="Nunito"/>
              <a:cs typeface="Nunito"/>
              <a:sym typeface="Nunito"/>
            </a:endParaRPr>
          </a:p>
          <a:p>
            <a:pPr indent="161199" lvl="0" marL="457200" marR="0" rtl="0" algn="l">
              <a:lnSpc>
                <a:spcPct val="100000"/>
              </a:lnSpc>
              <a:spcBef>
                <a:spcPts val="0"/>
              </a:spcBef>
              <a:spcAft>
                <a:spcPts val="0"/>
              </a:spcAft>
              <a:buSzPts val="1600"/>
              <a:buFont typeface="Nunito"/>
              <a:buChar char="●"/>
            </a:pPr>
            <a:r>
              <a:rPr lang="it-IT" sz="1600" u="sng">
                <a:solidFill>
                  <a:schemeClr val="hlink"/>
                </a:solidFill>
                <a:latin typeface="Nunito"/>
                <a:ea typeface="Nunito"/>
                <a:cs typeface="Nunito"/>
                <a:sym typeface="Nunito"/>
                <a:hlinkClick r:id="rId7"/>
              </a:rPr>
              <a:t>Relazioni presentate al parlamento</a:t>
            </a:r>
            <a:endParaRPr sz="1600">
              <a:latin typeface="Nunito"/>
              <a:ea typeface="Nunito"/>
              <a:cs typeface="Nunito"/>
              <a:sym typeface="Nunito"/>
            </a:endParaRPr>
          </a:p>
          <a:p>
            <a:pPr indent="161199" lvl="0" marL="457200" marR="0" rtl="0" algn="l">
              <a:lnSpc>
                <a:spcPct val="100000"/>
              </a:lnSpc>
              <a:spcBef>
                <a:spcPts val="0"/>
              </a:spcBef>
              <a:spcAft>
                <a:spcPts val="0"/>
              </a:spcAft>
              <a:buSzPts val="1600"/>
              <a:buFont typeface="Nunito"/>
              <a:buChar char="●"/>
            </a:pPr>
            <a:r>
              <a:rPr lang="it-IT" sz="1600" u="sng">
                <a:solidFill>
                  <a:schemeClr val="hlink"/>
                </a:solidFill>
                <a:latin typeface="Nunito"/>
                <a:ea typeface="Nunito"/>
                <a:cs typeface="Nunito"/>
                <a:sym typeface="Nunito"/>
                <a:hlinkClick r:id="rId8"/>
              </a:rPr>
              <a:t>Documentazione dei centri studi di camera e senato</a:t>
            </a:r>
            <a:endParaRPr sz="1600">
              <a:latin typeface="Nunito"/>
              <a:ea typeface="Nunito"/>
              <a:cs typeface="Nunito"/>
              <a:sym typeface="Nunito"/>
            </a:endParaRPr>
          </a:p>
          <a:p>
            <a:pPr indent="161199" lvl="0" marL="457200" marR="0" rtl="0" algn="l">
              <a:lnSpc>
                <a:spcPct val="100000"/>
              </a:lnSpc>
              <a:spcBef>
                <a:spcPts val="0"/>
              </a:spcBef>
              <a:spcAft>
                <a:spcPts val="0"/>
              </a:spcAft>
              <a:buSzPts val="1600"/>
              <a:buFont typeface="Nunito"/>
              <a:buChar char="●"/>
            </a:pPr>
            <a:r>
              <a:rPr lang="it-IT" sz="1600" u="sng">
                <a:solidFill>
                  <a:schemeClr val="hlink"/>
                </a:solidFill>
                <a:latin typeface="Nunito"/>
                <a:ea typeface="Nunito"/>
                <a:cs typeface="Nunito"/>
                <a:sym typeface="Nunito"/>
                <a:hlinkClick r:id="rId9"/>
              </a:rPr>
              <a:t>Corte dei conti</a:t>
            </a:r>
            <a:endParaRPr sz="1600">
              <a:latin typeface="Nunito"/>
              <a:ea typeface="Nunito"/>
              <a:cs typeface="Nunito"/>
              <a:sym typeface="Nunito"/>
            </a:endParaRPr>
          </a:p>
          <a:p>
            <a:pPr indent="161199" lvl="0" marL="457200" marR="0" rtl="0" algn="l">
              <a:lnSpc>
                <a:spcPct val="100000"/>
              </a:lnSpc>
              <a:spcBef>
                <a:spcPts val="0"/>
              </a:spcBef>
              <a:spcAft>
                <a:spcPts val="0"/>
              </a:spcAft>
              <a:buSzPts val="1600"/>
              <a:buFont typeface="Nunito"/>
              <a:buChar char="●"/>
            </a:pPr>
            <a:r>
              <a:rPr lang="it-IT" sz="1600" u="sng">
                <a:solidFill>
                  <a:schemeClr val="hlink"/>
                </a:solidFill>
                <a:latin typeface="Nunito"/>
                <a:ea typeface="Nunito"/>
                <a:cs typeface="Nunito"/>
                <a:sym typeface="Nunito"/>
                <a:hlinkClick r:id="rId10"/>
              </a:rPr>
              <a:t>Anci</a:t>
            </a:r>
            <a:endParaRPr sz="1600">
              <a:latin typeface="Nunito"/>
              <a:ea typeface="Nunito"/>
              <a:cs typeface="Nunito"/>
              <a:sym typeface="Nunito"/>
            </a:endParaRPr>
          </a:p>
          <a:p>
            <a:pPr indent="161199" lvl="0" marL="457200" marR="0" rtl="0" algn="l">
              <a:lnSpc>
                <a:spcPct val="100000"/>
              </a:lnSpc>
              <a:spcBef>
                <a:spcPts val="0"/>
              </a:spcBef>
              <a:spcAft>
                <a:spcPts val="0"/>
              </a:spcAft>
              <a:buSzPts val="1600"/>
              <a:buFont typeface="Nunito"/>
              <a:buChar char="●"/>
            </a:pPr>
            <a:r>
              <a:rPr lang="it-IT" sz="1600" u="sng">
                <a:solidFill>
                  <a:schemeClr val="hlink"/>
                </a:solidFill>
                <a:latin typeface="Nunito"/>
                <a:ea typeface="Nunito"/>
                <a:cs typeface="Nunito"/>
                <a:sym typeface="Nunito"/>
                <a:hlinkClick r:id="rId11"/>
              </a:rPr>
              <a:t>Upi</a:t>
            </a:r>
            <a:endParaRPr sz="1600">
              <a:latin typeface="Nunito"/>
              <a:ea typeface="Nunito"/>
              <a:cs typeface="Nunito"/>
              <a:sym typeface="Nunito"/>
            </a:endParaRPr>
          </a:p>
          <a:p>
            <a:pPr indent="0" lvl="0" marL="0" marR="0" rtl="0" algn="l">
              <a:lnSpc>
                <a:spcPct val="100000"/>
              </a:lnSpc>
              <a:spcBef>
                <a:spcPts val="0"/>
              </a:spcBef>
              <a:spcAft>
                <a:spcPts val="0"/>
              </a:spcAft>
              <a:buNone/>
            </a:pPr>
            <a:r>
              <a:t/>
            </a:r>
            <a:endParaRPr sz="1600">
              <a:latin typeface="Nunito"/>
              <a:ea typeface="Nunito"/>
              <a:cs typeface="Nunito"/>
              <a:sym typeface="Nunito"/>
            </a:endParaRPr>
          </a:p>
          <a:p>
            <a:pPr indent="0" lvl="0" marL="0" marR="0" rtl="0" algn="l">
              <a:lnSpc>
                <a:spcPct val="100000"/>
              </a:lnSpc>
              <a:spcBef>
                <a:spcPts val="0"/>
              </a:spcBef>
              <a:spcAft>
                <a:spcPts val="0"/>
              </a:spcAft>
              <a:buNone/>
            </a:pPr>
            <a:r>
              <a:rPr lang="it-IT" sz="1600">
                <a:latin typeface="Nunito"/>
                <a:ea typeface="Nunito"/>
                <a:cs typeface="Nunito"/>
                <a:sym typeface="Nunito"/>
              </a:rPr>
              <a:t>Incrociando tutte queste fonti valutiamo, tra l’altro, il raggiungimento delle scadenze del Pnrr e la distribuzione delle risorse nei vari territori. </a:t>
            </a:r>
            <a:endParaRPr sz="1600">
              <a:latin typeface="Nunito"/>
              <a:ea typeface="Nunito"/>
              <a:cs typeface="Nunito"/>
              <a:sym typeface="Nunito"/>
            </a:endParaRPr>
          </a:p>
          <a:p>
            <a:pPr indent="0" lvl="0" marL="457200" marR="0" rtl="0" algn="l">
              <a:lnSpc>
                <a:spcPct val="100000"/>
              </a:lnSpc>
              <a:spcBef>
                <a:spcPts val="0"/>
              </a:spcBef>
              <a:spcAft>
                <a:spcPts val="0"/>
              </a:spcAft>
              <a:buNone/>
            </a:pPr>
            <a:r>
              <a:t/>
            </a:r>
            <a:endParaRPr>
              <a:latin typeface="Nunito"/>
              <a:ea typeface="Nunito"/>
              <a:cs typeface="Nunito"/>
              <a:sym typeface="Nunito"/>
            </a:endParaRPr>
          </a:p>
          <a:p>
            <a:pPr indent="0" lvl="0" marL="457200" marR="0" rtl="0" algn="l">
              <a:lnSpc>
                <a:spcPct val="100000"/>
              </a:lnSpc>
              <a:spcBef>
                <a:spcPts val="0"/>
              </a:spcBef>
              <a:spcAft>
                <a:spcPts val="0"/>
              </a:spcAft>
              <a:buNone/>
            </a:pPr>
            <a:r>
              <a:t/>
            </a:r>
            <a:endParaRPr>
              <a:latin typeface="Nunito"/>
              <a:ea typeface="Nunito"/>
              <a:cs typeface="Nunito"/>
              <a:sym typeface="Nunito"/>
            </a:endParaRPr>
          </a:p>
          <a:p>
            <a:pPr indent="0" lvl="0" marL="0" marR="0" rtl="0" algn="l">
              <a:lnSpc>
                <a:spcPct val="100000"/>
              </a:lnSpc>
              <a:spcBef>
                <a:spcPts val="0"/>
              </a:spcBef>
              <a:spcAft>
                <a:spcPts val="0"/>
              </a:spcAft>
              <a:buClr>
                <a:srgbClr val="000000"/>
              </a:buClr>
              <a:buSzPts val="1800"/>
              <a:buFont typeface="Arial"/>
              <a:buNone/>
            </a:pPr>
            <a:r>
              <a:t/>
            </a:r>
            <a:endParaRPr b="0" i="0" sz="1400" u="none" cap="none" strike="noStrike">
              <a:solidFill>
                <a:srgbClr val="000000"/>
              </a:solidFill>
              <a:latin typeface="Nunito"/>
              <a:ea typeface="Nunito"/>
              <a:cs typeface="Nunito"/>
              <a:sym typeface="Nunito"/>
            </a:endParaRPr>
          </a:p>
          <a:p>
            <a:pPr indent="0" lvl="0" marL="0" marR="0" rtl="0" algn="l">
              <a:lnSpc>
                <a:spcPct val="100000"/>
              </a:lnSpc>
              <a:spcBef>
                <a:spcPts val="0"/>
              </a:spcBef>
              <a:spcAft>
                <a:spcPts val="0"/>
              </a:spcAft>
              <a:buClr>
                <a:srgbClr val="000000"/>
              </a:buClr>
              <a:buSzPts val="1800"/>
              <a:buFont typeface="Arial"/>
              <a:buNone/>
            </a:pPr>
            <a:r>
              <a:t/>
            </a:r>
            <a:endParaRPr b="0" i="0" sz="1400" u="none" cap="none" strike="noStrike">
              <a:solidFill>
                <a:srgbClr val="000000"/>
              </a:solidFill>
              <a:latin typeface="Nunito"/>
              <a:ea typeface="Nunito"/>
              <a:cs typeface="Nunito"/>
              <a:sym typeface="Nunito"/>
            </a:endParaRPr>
          </a:p>
          <a:p>
            <a:pPr indent="0" lvl="0" marL="0" marR="0" rtl="0" algn="l">
              <a:lnSpc>
                <a:spcPct val="100000"/>
              </a:lnSpc>
              <a:spcBef>
                <a:spcPts val="0"/>
              </a:spcBef>
              <a:spcAft>
                <a:spcPts val="0"/>
              </a:spcAft>
              <a:buClr>
                <a:srgbClr val="000000"/>
              </a:buClr>
              <a:buSzPts val="1800"/>
              <a:buFont typeface="Arial"/>
              <a:buNone/>
            </a:pPr>
            <a:r>
              <a:t/>
            </a:r>
            <a:endParaRPr b="0" i="0" sz="1400" u="none" cap="none" strike="noStrike">
              <a:solidFill>
                <a:srgbClr val="000000"/>
              </a:solidFill>
              <a:latin typeface="Nunito"/>
              <a:ea typeface="Nunito"/>
              <a:cs typeface="Nunito"/>
              <a:sym typeface="Nunito"/>
            </a:endParaRPr>
          </a:p>
          <a:p>
            <a:pPr indent="0" lvl="0" marL="0" marR="0" rtl="0" algn="l">
              <a:lnSpc>
                <a:spcPct val="100000"/>
              </a:lnSpc>
              <a:spcBef>
                <a:spcPts val="0"/>
              </a:spcBef>
              <a:spcAft>
                <a:spcPts val="0"/>
              </a:spcAft>
              <a:buClr>
                <a:srgbClr val="000000"/>
              </a:buClr>
              <a:buSzPts val="1800"/>
              <a:buFont typeface="Arial"/>
              <a:buNone/>
            </a:pPr>
            <a:r>
              <a:t/>
            </a:r>
            <a:endParaRPr b="0" i="0" sz="1400" u="none" cap="none" strike="noStrike">
              <a:solidFill>
                <a:srgbClr val="000000"/>
              </a:solidFill>
              <a:latin typeface="Nunito"/>
              <a:ea typeface="Nunito"/>
              <a:cs typeface="Nunito"/>
              <a:sym typeface="Nuni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31" name="Shape 131"/>
        <p:cNvGrpSpPr/>
        <p:nvPr/>
      </p:nvGrpSpPr>
      <p:grpSpPr>
        <a:xfrm>
          <a:off x="0" y="0"/>
          <a:ext cx="0" cy="0"/>
          <a:chOff x="0" y="0"/>
          <a:chExt cx="0" cy="0"/>
        </a:xfrm>
      </p:grpSpPr>
      <p:grpSp>
        <p:nvGrpSpPr>
          <p:cNvPr id="132" name="Google Shape;132;g134f88a8ce9_0_46"/>
          <p:cNvGrpSpPr/>
          <p:nvPr/>
        </p:nvGrpSpPr>
        <p:grpSpPr>
          <a:xfrm>
            <a:off x="0" y="1821786"/>
            <a:ext cx="12191999" cy="3214427"/>
            <a:chOff x="0" y="1821786"/>
            <a:chExt cx="12191999" cy="3214427"/>
          </a:xfrm>
        </p:grpSpPr>
        <p:pic>
          <p:nvPicPr>
            <p:cNvPr id="133" name="Google Shape;133;g134f88a8ce9_0_46"/>
            <p:cNvPicPr preferRelativeResize="0"/>
            <p:nvPr/>
          </p:nvPicPr>
          <p:blipFill rotWithShape="1">
            <a:blip r:embed="rId3">
              <a:alphaModFix/>
            </a:blip>
            <a:srcRect b="0" l="0" r="0" t="0"/>
            <a:stretch/>
          </p:blipFill>
          <p:spPr>
            <a:xfrm>
              <a:off x="0" y="1821786"/>
              <a:ext cx="12191999" cy="3214427"/>
            </a:xfrm>
            <a:prstGeom prst="rect">
              <a:avLst/>
            </a:prstGeom>
            <a:noFill/>
            <a:ln>
              <a:noFill/>
            </a:ln>
          </p:spPr>
        </p:pic>
        <p:sp>
          <p:nvSpPr>
            <p:cNvPr id="134" name="Google Shape;134;g134f88a8ce9_0_46"/>
            <p:cNvSpPr/>
            <p:nvPr/>
          </p:nvSpPr>
          <p:spPr>
            <a:xfrm>
              <a:off x="5965200" y="3303600"/>
              <a:ext cx="261600" cy="261600"/>
            </a:xfrm>
            <a:prstGeom prst="ellipse">
              <a:avLst/>
            </a:prstGeom>
            <a:solidFill>
              <a:srgbClr val="E5252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35" name="Google Shape;135;g134f88a8ce9_0_46"/>
          <p:cNvSpPr/>
          <p:nvPr/>
        </p:nvSpPr>
        <p:spPr>
          <a:xfrm>
            <a:off x="2000325" y="1697425"/>
            <a:ext cx="10191900" cy="3474600"/>
          </a:xfrm>
          <a:prstGeom prst="rect">
            <a:avLst/>
          </a:prstGeom>
          <a:solidFill>
            <a:srgbClr val="F3F3F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36" name="Google Shape;136;g134f88a8ce9_0_46"/>
          <p:cNvCxnSpPr/>
          <p:nvPr/>
        </p:nvCxnSpPr>
        <p:spPr>
          <a:xfrm>
            <a:off x="1990725" y="0"/>
            <a:ext cx="9600" cy="6858000"/>
          </a:xfrm>
          <a:prstGeom prst="straightConnector1">
            <a:avLst/>
          </a:prstGeom>
          <a:noFill/>
          <a:ln cap="flat" cmpd="sng" w="9525">
            <a:solidFill>
              <a:schemeClr val="dk2"/>
            </a:solidFill>
            <a:prstDash val="solid"/>
            <a:round/>
            <a:headEnd len="sm" w="sm" type="none"/>
            <a:tailEnd len="sm" w="sm" type="none"/>
          </a:ln>
        </p:spPr>
      </p:cxnSp>
      <p:sp>
        <p:nvSpPr>
          <p:cNvPr id="137" name="Google Shape;137;g134f88a8ce9_0_46"/>
          <p:cNvSpPr txBox="1"/>
          <p:nvPr/>
        </p:nvSpPr>
        <p:spPr>
          <a:xfrm>
            <a:off x="2457350" y="590850"/>
            <a:ext cx="9302700" cy="73890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rgbClr val="000000"/>
              </a:buClr>
              <a:buSzPts val="5400"/>
              <a:buFont typeface="Arial"/>
              <a:buNone/>
            </a:pPr>
            <a:r>
              <a:rPr b="1" lang="it-IT" sz="4100">
                <a:solidFill>
                  <a:schemeClr val="dk1"/>
                </a:solidFill>
                <a:latin typeface="IBM Plex Sans Condensed"/>
                <a:ea typeface="IBM Plex Sans Condensed"/>
                <a:cs typeface="IBM Plex Sans Condensed"/>
                <a:sym typeface="IBM Plex Sans Condensed"/>
              </a:rPr>
              <a:t>Il nostro impegno per la trasparenza</a:t>
            </a:r>
            <a:endParaRPr b="1" i="0" sz="200" u="none" cap="none" strike="noStrike">
              <a:solidFill>
                <a:srgbClr val="000000"/>
              </a:solidFill>
              <a:latin typeface="IBM Plex Sans Condensed"/>
              <a:ea typeface="IBM Plex Sans Condensed"/>
              <a:cs typeface="IBM Plex Sans Condensed"/>
              <a:sym typeface="IBM Plex Sans Condensed"/>
            </a:endParaRPr>
          </a:p>
        </p:txBody>
      </p:sp>
      <p:pic>
        <p:nvPicPr>
          <p:cNvPr id="138" name="Google Shape;138;g134f88a8ce9_0_46"/>
          <p:cNvPicPr preferRelativeResize="0"/>
          <p:nvPr/>
        </p:nvPicPr>
        <p:blipFill rotWithShape="1">
          <a:blip r:embed="rId4">
            <a:alphaModFix/>
          </a:blip>
          <a:srcRect b="0" l="0" r="0" t="0"/>
          <a:stretch/>
        </p:blipFill>
        <p:spPr>
          <a:xfrm>
            <a:off x="10777725" y="6175450"/>
            <a:ext cx="1165751" cy="366600"/>
          </a:xfrm>
          <a:prstGeom prst="rect">
            <a:avLst/>
          </a:prstGeom>
          <a:noFill/>
          <a:ln>
            <a:noFill/>
          </a:ln>
        </p:spPr>
      </p:pic>
      <p:sp>
        <p:nvSpPr>
          <p:cNvPr id="139" name="Google Shape;139;g134f88a8ce9_0_46"/>
          <p:cNvSpPr txBox="1"/>
          <p:nvPr/>
        </p:nvSpPr>
        <p:spPr>
          <a:xfrm>
            <a:off x="2117575" y="1642825"/>
            <a:ext cx="9825900" cy="3583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lang="it-IT" sz="1600">
                <a:solidFill>
                  <a:schemeClr val="dk1"/>
                </a:solidFill>
                <a:latin typeface="Nunito"/>
                <a:ea typeface="Nunito"/>
                <a:cs typeface="Nunito"/>
                <a:sym typeface="Nunito"/>
              </a:rPr>
              <a:t>Fino ad oggi abbiamo riscontrato, come tutti, enormi difficoltà nel reperire i dati sui progetti finanziati con il Pnrr. </a:t>
            </a:r>
            <a:r>
              <a:rPr lang="it-IT" sz="1600">
                <a:solidFill>
                  <a:schemeClr val="dk1"/>
                </a:solidFill>
                <a:latin typeface="Nunito"/>
                <a:ea typeface="Nunito"/>
                <a:cs typeface="Nunito"/>
                <a:sym typeface="Nunito"/>
              </a:rPr>
              <a:t>Per questo motivo abbiamo inviato una </a:t>
            </a:r>
            <a:r>
              <a:rPr b="1" lang="it-IT" sz="1600">
                <a:solidFill>
                  <a:schemeClr val="dk1"/>
                </a:solidFill>
                <a:latin typeface="Nunito"/>
                <a:ea typeface="Nunito"/>
                <a:cs typeface="Nunito"/>
                <a:sym typeface="Nunito"/>
              </a:rPr>
              <a:t>lettera</a:t>
            </a:r>
            <a:r>
              <a:rPr lang="it-IT" sz="1600">
                <a:solidFill>
                  <a:schemeClr val="dk1"/>
                </a:solidFill>
                <a:latin typeface="Nunito"/>
                <a:ea typeface="Nunito"/>
                <a:cs typeface="Nunito"/>
                <a:sym typeface="Nunito"/>
              </a:rPr>
              <a:t> e presentato 2 </a:t>
            </a:r>
            <a:r>
              <a:rPr b="1" lang="it-IT" sz="1600">
                <a:solidFill>
                  <a:schemeClr val="dk1"/>
                </a:solidFill>
                <a:latin typeface="Nunito"/>
                <a:ea typeface="Nunito"/>
                <a:cs typeface="Nunito"/>
                <a:sym typeface="Nunito"/>
              </a:rPr>
              <a:t>richieste di accesso agli atti</a:t>
            </a:r>
            <a:r>
              <a:rPr lang="it-IT" sz="1600">
                <a:solidFill>
                  <a:schemeClr val="dk1"/>
                </a:solidFill>
                <a:latin typeface="Nunito"/>
                <a:ea typeface="Nunito"/>
                <a:cs typeface="Nunito"/>
                <a:sym typeface="Nunito"/>
              </a:rPr>
              <a:t> al governo per chiedere maggiore trasparenza (</a:t>
            </a:r>
            <a:r>
              <a:rPr lang="it-IT" sz="1600" u="sng">
                <a:solidFill>
                  <a:schemeClr val="hlink"/>
                </a:solidFill>
                <a:latin typeface="Nunito"/>
                <a:ea typeface="Nunito"/>
                <a:cs typeface="Nunito"/>
                <a:sym typeface="Nunito"/>
                <a:hlinkClick r:id="rId5"/>
              </a:rPr>
              <a:t>qui</a:t>
            </a:r>
            <a:r>
              <a:rPr lang="it-IT" sz="1600">
                <a:solidFill>
                  <a:schemeClr val="dk1"/>
                </a:solidFill>
                <a:latin typeface="Nunito"/>
                <a:ea typeface="Nunito"/>
                <a:cs typeface="Nunito"/>
                <a:sym typeface="Nunito"/>
              </a:rPr>
              <a:t> per approfondire).</a:t>
            </a:r>
            <a:endParaRPr sz="1600">
              <a:solidFill>
                <a:schemeClr val="dk1"/>
              </a:solidFill>
              <a:latin typeface="Nunito"/>
              <a:ea typeface="Nunito"/>
              <a:cs typeface="Nunito"/>
              <a:sym typeface="Nunito"/>
            </a:endParaRPr>
          </a:p>
          <a:p>
            <a:pPr indent="0" lvl="0" marL="0" marR="0" rtl="0" algn="l">
              <a:lnSpc>
                <a:spcPct val="100000"/>
              </a:lnSpc>
              <a:spcBef>
                <a:spcPts val="0"/>
              </a:spcBef>
              <a:spcAft>
                <a:spcPts val="0"/>
              </a:spcAft>
              <a:buClr>
                <a:srgbClr val="000000"/>
              </a:buClr>
              <a:buSzPts val="1400"/>
              <a:buFont typeface="Arial"/>
              <a:buNone/>
            </a:pPr>
            <a:r>
              <a:t/>
            </a:r>
            <a:endParaRPr sz="1600">
              <a:solidFill>
                <a:schemeClr val="dk1"/>
              </a:solidFill>
              <a:latin typeface="Nunito"/>
              <a:ea typeface="Nunito"/>
              <a:cs typeface="Nunito"/>
              <a:sym typeface="Nunito"/>
            </a:endParaRPr>
          </a:p>
          <a:p>
            <a:pPr indent="0" lvl="0" marL="0" marR="0" rtl="0" algn="l">
              <a:lnSpc>
                <a:spcPct val="100000"/>
              </a:lnSpc>
              <a:spcBef>
                <a:spcPts val="0"/>
              </a:spcBef>
              <a:spcAft>
                <a:spcPts val="0"/>
              </a:spcAft>
              <a:buClr>
                <a:srgbClr val="000000"/>
              </a:buClr>
              <a:buSzPts val="1400"/>
              <a:buFont typeface="Arial"/>
              <a:buNone/>
            </a:pPr>
            <a:r>
              <a:rPr lang="it-IT" sz="1600">
                <a:solidFill>
                  <a:schemeClr val="dk1"/>
                </a:solidFill>
                <a:latin typeface="Nunito"/>
                <a:ea typeface="Nunito"/>
                <a:cs typeface="Nunito"/>
                <a:sym typeface="Nunito"/>
              </a:rPr>
              <a:t>Nelle ultime settimane sono stati fatti dei passi avanti ma </a:t>
            </a:r>
            <a:r>
              <a:rPr lang="it-IT" sz="1600" u="sng">
                <a:solidFill>
                  <a:schemeClr val="hlink"/>
                </a:solidFill>
                <a:latin typeface="Nunito"/>
                <a:ea typeface="Nunito"/>
                <a:cs typeface="Nunito"/>
                <a:sym typeface="Nunito"/>
                <a:hlinkClick r:id="rId6"/>
              </a:rPr>
              <a:t>Italia Domani</a:t>
            </a:r>
            <a:r>
              <a:rPr lang="it-IT" sz="1600">
                <a:solidFill>
                  <a:schemeClr val="dk1"/>
                </a:solidFill>
                <a:latin typeface="Nunito"/>
                <a:ea typeface="Nunito"/>
                <a:cs typeface="Nunito"/>
                <a:sym typeface="Nunito"/>
              </a:rPr>
              <a:t>, che dovrebbe essere la principale porta d’accesso alle informazioni, presenta ancora delle criticità.</a:t>
            </a:r>
            <a:endParaRPr sz="1600">
              <a:solidFill>
                <a:schemeClr val="dk1"/>
              </a:solidFill>
              <a:latin typeface="Nunito"/>
              <a:ea typeface="Nunito"/>
              <a:cs typeface="Nunito"/>
              <a:sym typeface="Nunito"/>
            </a:endParaRPr>
          </a:p>
          <a:p>
            <a:pPr indent="0" lvl="0" marL="0" marR="0" rtl="0" algn="l">
              <a:lnSpc>
                <a:spcPct val="100000"/>
              </a:lnSpc>
              <a:spcBef>
                <a:spcPts val="0"/>
              </a:spcBef>
              <a:spcAft>
                <a:spcPts val="0"/>
              </a:spcAft>
              <a:buClr>
                <a:srgbClr val="000000"/>
              </a:buClr>
              <a:buSzPts val="1400"/>
              <a:buFont typeface="Arial"/>
              <a:buNone/>
            </a:pPr>
            <a:r>
              <a:t/>
            </a:r>
            <a:endParaRPr sz="1600">
              <a:solidFill>
                <a:schemeClr val="dk1"/>
              </a:solidFill>
              <a:latin typeface="Nunito"/>
              <a:ea typeface="Nunito"/>
              <a:cs typeface="Nunito"/>
              <a:sym typeface="Nunito"/>
            </a:endParaRPr>
          </a:p>
          <a:p>
            <a:pPr indent="0" lvl="0" marL="0" marR="0" rtl="0" algn="l">
              <a:lnSpc>
                <a:spcPct val="100000"/>
              </a:lnSpc>
              <a:spcBef>
                <a:spcPts val="0"/>
              </a:spcBef>
              <a:spcAft>
                <a:spcPts val="0"/>
              </a:spcAft>
              <a:buClr>
                <a:srgbClr val="000000"/>
              </a:buClr>
              <a:buSzPts val="1400"/>
              <a:buFont typeface="Arial"/>
              <a:buNone/>
            </a:pPr>
            <a:r>
              <a:rPr lang="it-IT" sz="1600">
                <a:solidFill>
                  <a:schemeClr val="dk1"/>
                </a:solidFill>
                <a:latin typeface="Nunito"/>
                <a:ea typeface="Nunito"/>
                <a:cs typeface="Nunito"/>
                <a:sym typeface="Nunito"/>
              </a:rPr>
              <a:t>Lo stato dell’arte: </a:t>
            </a:r>
            <a:endParaRPr sz="1600">
              <a:solidFill>
                <a:schemeClr val="dk1"/>
              </a:solidFill>
              <a:latin typeface="Nunito"/>
              <a:ea typeface="Nunito"/>
              <a:cs typeface="Nunito"/>
              <a:sym typeface="Nunito"/>
            </a:endParaRPr>
          </a:p>
          <a:p>
            <a:pPr indent="0" lvl="0" marL="0" marR="0" rtl="0" algn="l">
              <a:lnSpc>
                <a:spcPct val="100000"/>
              </a:lnSpc>
              <a:spcBef>
                <a:spcPts val="0"/>
              </a:spcBef>
              <a:spcAft>
                <a:spcPts val="0"/>
              </a:spcAft>
              <a:buClr>
                <a:srgbClr val="000000"/>
              </a:buClr>
              <a:buSzPts val="1400"/>
              <a:buFont typeface="Arial"/>
              <a:buNone/>
            </a:pPr>
            <a:r>
              <a:t/>
            </a:r>
            <a:endParaRPr sz="1600">
              <a:solidFill>
                <a:schemeClr val="dk1"/>
              </a:solidFill>
              <a:latin typeface="Nunito"/>
              <a:ea typeface="Nunito"/>
              <a:cs typeface="Nunito"/>
              <a:sym typeface="Nunito"/>
            </a:endParaRPr>
          </a:p>
          <a:p>
            <a:pPr indent="-330200" lvl="0" marL="457200" marR="0" rtl="0" algn="l">
              <a:lnSpc>
                <a:spcPct val="100000"/>
              </a:lnSpc>
              <a:spcBef>
                <a:spcPts val="0"/>
              </a:spcBef>
              <a:spcAft>
                <a:spcPts val="0"/>
              </a:spcAft>
              <a:buClr>
                <a:schemeClr val="dk1"/>
              </a:buClr>
              <a:buSzPts val="1600"/>
              <a:buFont typeface="Nunito"/>
              <a:buChar char="●"/>
            </a:pPr>
            <a:r>
              <a:rPr lang="it-IT" sz="1600">
                <a:solidFill>
                  <a:schemeClr val="dk1"/>
                </a:solidFill>
                <a:latin typeface="Nunito"/>
                <a:ea typeface="Nunito"/>
                <a:cs typeface="Nunito"/>
                <a:sym typeface="Nunito"/>
              </a:rPr>
              <a:t>Caricato un file con circa 53mila progetti validati.</a:t>
            </a:r>
            <a:endParaRPr sz="1600">
              <a:solidFill>
                <a:schemeClr val="dk1"/>
              </a:solidFill>
              <a:latin typeface="Nunito"/>
              <a:ea typeface="Nunito"/>
              <a:cs typeface="Nunito"/>
              <a:sym typeface="Nunito"/>
            </a:endParaRPr>
          </a:p>
          <a:p>
            <a:pPr indent="-330200" lvl="0" marL="457200" rtl="0" algn="l">
              <a:spcBef>
                <a:spcPts val="0"/>
              </a:spcBef>
              <a:spcAft>
                <a:spcPts val="0"/>
              </a:spcAft>
              <a:buClr>
                <a:schemeClr val="dk1"/>
              </a:buClr>
              <a:buSzPts val="1600"/>
              <a:buFont typeface="Nunito"/>
              <a:buChar char="●"/>
            </a:pPr>
            <a:r>
              <a:rPr lang="it-IT" sz="1600">
                <a:solidFill>
                  <a:schemeClr val="dk1"/>
                </a:solidFill>
                <a:latin typeface="Nunito"/>
                <a:ea typeface="Nunito"/>
                <a:cs typeface="Nunito"/>
                <a:sym typeface="Nunito"/>
              </a:rPr>
              <a:t>Altro file con tutti i progetti presenti attualmente su regis (senza validazione). Sono oltre 160mila con 128mila diversi Cup.</a:t>
            </a:r>
            <a:endParaRPr sz="1600">
              <a:solidFill>
                <a:schemeClr val="dk1"/>
              </a:solidFill>
              <a:latin typeface="Nunito"/>
              <a:ea typeface="Nunito"/>
              <a:cs typeface="Nunito"/>
              <a:sym typeface="Nunito"/>
            </a:endParaRPr>
          </a:p>
          <a:p>
            <a:pPr indent="-330200" lvl="0" marL="457200" rtl="0" algn="l">
              <a:spcBef>
                <a:spcPts val="0"/>
              </a:spcBef>
              <a:spcAft>
                <a:spcPts val="0"/>
              </a:spcAft>
              <a:buClr>
                <a:schemeClr val="dk1"/>
              </a:buClr>
              <a:buSzPts val="1600"/>
              <a:buFont typeface="Nunito"/>
              <a:buChar char="●"/>
            </a:pPr>
            <a:r>
              <a:rPr b="1" lang="it-IT" sz="1600">
                <a:solidFill>
                  <a:schemeClr val="dk1"/>
                </a:solidFill>
                <a:latin typeface="Nunito"/>
                <a:ea typeface="Nunito"/>
                <a:cs typeface="Nunito"/>
                <a:sym typeface="Nunito"/>
              </a:rPr>
              <a:t>Non ci sono indicazioni sullo stato di avanzamento dei lavori. </a:t>
            </a:r>
            <a:endParaRPr b="1" sz="1600">
              <a:solidFill>
                <a:schemeClr val="dk1"/>
              </a:solidFill>
              <a:latin typeface="Nunito"/>
              <a:ea typeface="Nunito"/>
              <a:cs typeface="Nunito"/>
              <a:sym typeface="Nunito"/>
            </a:endParaRPr>
          </a:p>
          <a:p>
            <a:pPr indent="-330200" lvl="0" marL="457200" marR="0" rtl="0" algn="l">
              <a:lnSpc>
                <a:spcPct val="100000"/>
              </a:lnSpc>
              <a:spcBef>
                <a:spcPts val="0"/>
              </a:spcBef>
              <a:spcAft>
                <a:spcPts val="0"/>
              </a:spcAft>
              <a:buClr>
                <a:schemeClr val="dk1"/>
              </a:buClr>
              <a:buSzPts val="1600"/>
              <a:buFont typeface="Nunito"/>
              <a:buChar char="●"/>
            </a:pPr>
            <a:r>
              <a:rPr b="1" lang="it-IT" sz="1600">
                <a:solidFill>
                  <a:schemeClr val="dk1"/>
                </a:solidFill>
                <a:latin typeface="Nunito"/>
                <a:ea typeface="Nunito"/>
                <a:cs typeface="Nunito"/>
                <a:sym typeface="Nunito"/>
              </a:rPr>
              <a:t>Non c’è un monitoraggio puntuale sul rispetto delle scadenze</a:t>
            </a:r>
            <a:r>
              <a:rPr lang="it-IT" sz="1600">
                <a:solidFill>
                  <a:schemeClr val="dk1"/>
                </a:solidFill>
                <a:latin typeface="Nunito"/>
                <a:ea typeface="Nunito"/>
                <a:cs typeface="Nunito"/>
                <a:sym typeface="Nunito"/>
              </a:rPr>
              <a:t>.</a:t>
            </a:r>
            <a:endParaRPr b="0" i="0" sz="1400" u="none" cap="none" strike="noStrike">
              <a:solidFill>
                <a:schemeClr val="dk1"/>
              </a:solidFill>
              <a:latin typeface="Nunito"/>
              <a:ea typeface="Nunito"/>
              <a:cs typeface="Nunito"/>
              <a:sym typeface="Nuni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Nunito"/>
              <a:ea typeface="Nunito"/>
              <a:cs typeface="Nunito"/>
              <a:sym typeface="Nunito"/>
            </a:endParaRPr>
          </a:p>
          <a:p>
            <a:pPr indent="0" lvl="0" marL="0" marR="0" rtl="0" algn="l">
              <a:lnSpc>
                <a:spcPct val="100000"/>
              </a:lnSpc>
              <a:spcBef>
                <a:spcPts val="0"/>
              </a:spcBef>
              <a:spcAft>
                <a:spcPts val="0"/>
              </a:spcAft>
              <a:buClr>
                <a:srgbClr val="000000"/>
              </a:buClr>
              <a:buSzPts val="1400"/>
              <a:buFont typeface="Arial"/>
              <a:buNone/>
            </a:pPr>
            <a:r>
              <a:t/>
            </a:r>
            <a:endParaRPr b="0" i="0" sz="1600" u="none" cap="none" strike="noStrike">
              <a:solidFill>
                <a:schemeClr val="dk1"/>
              </a:solidFill>
              <a:latin typeface="Nunito"/>
              <a:ea typeface="Nunito"/>
              <a:cs typeface="Nunito"/>
              <a:sym typeface="Nuni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43" name="Shape 143"/>
        <p:cNvGrpSpPr/>
        <p:nvPr/>
      </p:nvGrpSpPr>
      <p:grpSpPr>
        <a:xfrm>
          <a:off x="0" y="0"/>
          <a:ext cx="0" cy="0"/>
          <a:chOff x="0" y="0"/>
          <a:chExt cx="0" cy="0"/>
        </a:xfrm>
      </p:grpSpPr>
      <p:grpSp>
        <p:nvGrpSpPr>
          <p:cNvPr id="144" name="Google Shape;144;g1b63a7390bb_0_0"/>
          <p:cNvGrpSpPr/>
          <p:nvPr/>
        </p:nvGrpSpPr>
        <p:grpSpPr>
          <a:xfrm>
            <a:off x="0" y="1821786"/>
            <a:ext cx="12191999" cy="3214427"/>
            <a:chOff x="0" y="1821786"/>
            <a:chExt cx="12191999" cy="3214427"/>
          </a:xfrm>
        </p:grpSpPr>
        <p:pic>
          <p:nvPicPr>
            <p:cNvPr id="145" name="Google Shape;145;g1b63a7390bb_0_0"/>
            <p:cNvPicPr preferRelativeResize="0"/>
            <p:nvPr/>
          </p:nvPicPr>
          <p:blipFill rotWithShape="1">
            <a:blip r:embed="rId3">
              <a:alphaModFix/>
            </a:blip>
            <a:srcRect b="0" l="0" r="0" t="0"/>
            <a:stretch/>
          </p:blipFill>
          <p:spPr>
            <a:xfrm>
              <a:off x="0" y="1821786"/>
              <a:ext cx="12191999" cy="3214427"/>
            </a:xfrm>
            <a:prstGeom prst="rect">
              <a:avLst/>
            </a:prstGeom>
            <a:noFill/>
            <a:ln>
              <a:noFill/>
            </a:ln>
          </p:spPr>
        </p:pic>
        <p:sp>
          <p:nvSpPr>
            <p:cNvPr id="146" name="Google Shape;146;g1b63a7390bb_0_0"/>
            <p:cNvSpPr/>
            <p:nvPr/>
          </p:nvSpPr>
          <p:spPr>
            <a:xfrm>
              <a:off x="5965200" y="3303600"/>
              <a:ext cx="261600" cy="261600"/>
            </a:xfrm>
            <a:prstGeom prst="ellipse">
              <a:avLst/>
            </a:prstGeom>
            <a:solidFill>
              <a:srgbClr val="E5252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47" name="Google Shape;147;g1b63a7390bb_0_0"/>
          <p:cNvSpPr/>
          <p:nvPr/>
        </p:nvSpPr>
        <p:spPr>
          <a:xfrm>
            <a:off x="2000325" y="1697425"/>
            <a:ext cx="10191900" cy="3474600"/>
          </a:xfrm>
          <a:prstGeom prst="rect">
            <a:avLst/>
          </a:prstGeom>
          <a:solidFill>
            <a:srgbClr val="F3F3F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48" name="Google Shape;148;g1b63a7390bb_0_0"/>
          <p:cNvCxnSpPr/>
          <p:nvPr/>
        </p:nvCxnSpPr>
        <p:spPr>
          <a:xfrm>
            <a:off x="1990725" y="0"/>
            <a:ext cx="9600" cy="6858000"/>
          </a:xfrm>
          <a:prstGeom prst="straightConnector1">
            <a:avLst/>
          </a:prstGeom>
          <a:noFill/>
          <a:ln cap="flat" cmpd="sng" w="9525">
            <a:solidFill>
              <a:schemeClr val="dk2"/>
            </a:solidFill>
            <a:prstDash val="solid"/>
            <a:round/>
            <a:headEnd len="sm" w="sm" type="none"/>
            <a:tailEnd len="sm" w="sm" type="none"/>
          </a:ln>
        </p:spPr>
      </p:cxnSp>
      <p:sp>
        <p:nvSpPr>
          <p:cNvPr id="149" name="Google Shape;149;g1b63a7390bb_0_0"/>
          <p:cNvSpPr txBox="1"/>
          <p:nvPr/>
        </p:nvSpPr>
        <p:spPr>
          <a:xfrm>
            <a:off x="2457350" y="590850"/>
            <a:ext cx="9302700" cy="73890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rgbClr val="000000"/>
              </a:buClr>
              <a:buSzPts val="5400"/>
              <a:buFont typeface="Arial"/>
              <a:buNone/>
            </a:pPr>
            <a:r>
              <a:rPr b="1" lang="it-IT" sz="4100">
                <a:solidFill>
                  <a:schemeClr val="dk1"/>
                </a:solidFill>
                <a:latin typeface="IBM Plex Sans Condensed"/>
                <a:ea typeface="IBM Plex Sans Condensed"/>
                <a:cs typeface="IBM Plex Sans Condensed"/>
                <a:sym typeface="IBM Plex Sans Condensed"/>
              </a:rPr>
              <a:t>Come cambia il Pnrr</a:t>
            </a:r>
            <a:endParaRPr b="1" i="0" sz="200" u="none" cap="none" strike="noStrike">
              <a:solidFill>
                <a:srgbClr val="000000"/>
              </a:solidFill>
              <a:latin typeface="IBM Plex Sans Condensed"/>
              <a:ea typeface="IBM Plex Sans Condensed"/>
              <a:cs typeface="IBM Plex Sans Condensed"/>
              <a:sym typeface="IBM Plex Sans Condensed"/>
            </a:endParaRPr>
          </a:p>
        </p:txBody>
      </p:sp>
      <p:pic>
        <p:nvPicPr>
          <p:cNvPr id="150" name="Google Shape;150;g1b63a7390bb_0_0"/>
          <p:cNvPicPr preferRelativeResize="0"/>
          <p:nvPr/>
        </p:nvPicPr>
        <p:blipFill rotWithShape="1">
          <a:blip r:embed="rId4">
            <a:alphaModFix/>
          </a:blip>
          <a:srcRect b="0" l="0" r="0" t="0"/>
          <a:stretch/>
        </p:blipFill>
        <p:spPr>
          <a:xfrm>
            <a:off x="10777725" y="6175450"/>
            <a:ext cx="1165751" cy="366600"/>
          </a:xfrm>
          <a:prstGeom prst="rect">
            <a:avLst/>
          </a:prstGeom>
          <a:noFill/>
          <a:ln>
            <a:noFill/>
          </a:ln>
        </p:spPr>
      </p:pic>
      <p:sp>
        <p:nvSpPr>
          <p:cNvPr id="151" name="Google Shape;151;g1b63a7390bb_0_0"/>
          <p:cNvSpPr txBox="1"/>
          <p:nvPr/>
        </p:nvSpPr>
        <p:spPr>
          <a:xfrm>
            <a:off x="2117575" y="1452350"/>
            <a:ext cx="9825900" cy="46005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lang="it-IT" sz="1600">
                <a:solidFill>
                  <a:schemeClr val="dk1"/>
                </a:solidFill>
                <a:latin typeface="Nunito"/>
                <a:ea typeface="Nunito"/>
                <a:cs typeface="Nunito"/>
                <a:sym typeface="Nunito"/>
              </a:rPr>
              <a:t>Nel consiglio dei ministri del 16 febbraio il governo ha approvato un decreto legge che introduce molte semplificazioni volte a velocizzare la realizzazione dei progetti finanziati con il Pnrr e che accentra fortemente la governance. Tra le novità più rilevanti: </a:t>
            </a:r>
            <a:endParaRPr sz="1600">
              <a:solidFill>
                <a:schemeClr val="dk1"/>
              </a:solidFill>
              <a:latin typeface="Nunito"/>
              <a:ea typeface="Nunito"/>
              <a:cs typeface="Nunito"/>
              <a:sym typeface="Nunito"/>
            </a:endParaRPr>
          </a:p>
          <a:p>
            <a:pPr indent="0" lvl="0" marL="0" marR="0" rtl="0" algn="l">
              <a:lnSpc>
                <a:spcPct val="100000"/>
              </a:lnSpc>
              <a:spcBef>
                <a:spcPts val="0"/>
              </a:spcBef>
              <a:spcAft>
                <a:spcPts val="0"/>
              </a:spcAft>
              <a:buClr>
                <a:srgbClr val="000000"/>
              </a:buClr>
              <a:buSzPts val="1400"/>
              <a:buFont typeface="Arial"/>
              <a:buNone/>
            </a:pPr>
            <a:r>
              <a:t/>
            </a:r>
            <a:endParaRPr sz="1600">
              <a:solidFill>
                <a:schemeClr val="dk1"/>
              </a:solidFill>
              <a:latin typeface="Nunito"/>
              <a:ea typeface="Nunito"/>
              <a:cs typeface="Nunito"/>
              <a:sym typeface="Nunito"/>
            </a:endParaRPr>
          </a:p>
          <a:p>
            <a:pPr indent="-330200" lvl="0" marL="457200" marR="0" rtl="0" algn="l">
              <a:lnSpc>
                <a:spcPct val="100000"/>
              </a:lnSpc>
              <a:spcBef>
                <a:spcPts val="0"/>
              </a:spcBef>
              <a:spcAft>
                <a:spcPts val="0"/>
              </a:spcAft>
              <a:buClr>
                <a:schemeClr val="dk1"/>
              </a:buClr>
              <a:buSzPts val="1600"/>
              <a:buFont typeface="Nunito"/>
              <a:buChar char="●"/>
            </a:pPr>
            <a:r>
              <a:rPr lang="it-IT" sz="1600">
                <a:solidFill>
                  <a:schemeClr val="dk1"/>
                </a:solidFill>
                <a:latin typeface="Nunito"/>
                <a:ea typeface="Nunito"/>
                <a:cs typeface="Nunito"/>
                <a:sym typeface="Nunito"/>
              </a:rPr>
              <a:t>La creazione di una nuova </a:t>
            </a:r>
            <a:r>
              <a:rPr b="1" lang="it-IT" sz="1600">
                <a:solidFill>
                  <a:schemeClr val="dk1"/>
                </a:solidFill>
                <a:latin typeface="Nunito"/>
                <a:ea typeface="Nunito"/>
                <a:cs typeface="Nunito"/>
                <a:sym typeface="Nunito"/>
              </a:rPr>
              <a:t>struttura di missione</a:t>
            </a:r>
            <a:r>
              <a:rPr lang="it-IT" sz="1600">
                <a:solidFill>
                  <a:schemeClr val="dk1"/>
                </a:solidFill>
                <a:latin typeface="Nunito"/>
                <a:ea typeface="Nunito"/>
                <a:cs typeface="Nunito"/>
                <a:sym typeface="Nunito"/>
              </a:rPr>
              <a:t> presso la presidenza del consiglio che sarà guidata dal ministro </a:t>
            </a:r>
            <a:r>
              <a:rPr b="1" lang="it-IT" sz="1600">
                <a:solidFill>
                  <a:schemeClr val="dk1"/>
                </a:solidFill>
                <a:latin typeface="Nunito"/>
                <a:ea typeface="Nunito"/>
                <a:cs typeface="Nunito"/>
                <a:sym typeface="Nunito"/>
              </a:rPr>
              <a:t>Raffele Fitto</a:t>
            </a:r>
            <a:r>
              <a:rPr lang="it-IT" sz="1600">
                <a:solidFill>
                  <a:schemeClr val="dk1"/>
                </a:solidFill>
                <a:latin typeface="Nunito"/>
                <a:ea typeface="Nunito"/>
                <a:cs typeface="Nunito"/>
                <a:sym typeface="Nunito"/>
              </a:rPr>
              <a:t>.</a:t>
            </a:r>
            <a:endParaRPr sz="1600">
              <a:solidFill>
                <a:schemeClr val="dk1"/>
              </a:solidFill>
              <a:latin typeface="Nunito"/>
              <a:ea typeface="Nunito"/>
              <a:cs typeface="Nunito"/>
              <a:sym typeface="Nunito"/>
            </a:endParaRPr>
          </a:p>
          <a:p>
            <a:pPr indent="-330200" lvl="0" marL="457200" marR="0" rtl="0" algn="l">
              <a:lnSpc>
                <a:spcPct val="100000"/>
              </a:lnSpc>
              <a:spcBef>
                <a:spcPts val="0"/>
              </a:spcBef>
              <a:spcAft>
                <a:spcPts val="0"/>
              </a:spcAft>
              <a:buClr>
                <a:schemeClr val="dk1"/>
              </a:buClr>
              <a:buSzPts val="1600"/>
              <a:buFont typeface="Nunito"/>
              <a:buChar char="●"/>
            </a:pPr>
            <a:r>
              <a:rPr lang="it-IT" sz="1600">
                <a:solidFill>
                  <a:schemeClr val="dk1"/>
                </a:solidFill>
                <a:latin typeface="Nunito"/>
                <a:ea typeface="Nunito"/>
                <a:cs typeface="Nunito"/>
                <a:sym typeface="Nunito"/>
              </a:rPr>
              <a:t>Creazione dell’</a:t>
            </a:r>
            <a:r>
              <a:rPr b="1" lang="it-IT" sz="1600">
                <a:solidFill>
                  <a:schemeClr val="dk1"/>
                </a:solidFill>
                <a:latin typeface="Nunito"/>
                <a:ea typeface="Nunito"/>
                <a:cs typeface="Nunito"/>
                <a:sym typeface="Nunito"/>
              </a:rPr>
              <a:t>ispettorato generale per il Pnrr</a:t>
            </a:r>
            <a:r>
              <a:rPr lang="it-IT" sz="1600">
                <a:solidFill>
                  <a:schemeClr val="dk1"/>
                </a:solidFill>
                <a:latin typeface="Nunito"/>
                <a:ea typeface="Nunito"/>
                <a:cs typeface="Nunito"/>
                <a:sym typeface="Nunito"/>
              </a:rPr>
              <a:t> (sostituisce il Servizio centrale per il Pnrr). Competenza sulla gestione dei flussi finanziari e sul monitoraggio dell’attuazione.</a:t>
            </a:r>
            <a:endParaRPr sz="1600">
              <a:solidFill>
                <a:schemeClr val="dk1"/>
              </a:solidFill>
              <a:latin typeface="Nunito"/>
              <a:ea typeface="Nunito"/>
              <a:cs typeface="Nunito"/>
              <a:sym typeface="Nunito"/>
            </a:endParaRPr>
          </a:p>
          <a:p>
            <a:pPr indent="-330200" lvl="0" marL="457200" marR="0" rtl="0" algn="l">
              <a:lnSpc>
                <a:spcPct val="100000"/>
              </a:lnSpc>
              <a:spcBef>
                <a:spcPts val="0"/>
              </a:spcBef>
              <a:spcAft>
                <a:spcPts val="0"/>
              </a:spcAft>
              <a:buClr>
                <a:schemeClr val="dk1"/>
              </a:buClr>
              <a:buSzPts val="1600"/>
              <a:buFont typeface="Nunito"/>
              <a:buChar char="●"/>
            </a:pPr>
            <a:r>
              <a:rPr lang="it-IT" sz="1600">
                <a:solidFill>
                  <a:schemeClr val="dk1"/>
                </a:solidFill>
                <a:latin typeface="Nunito"/>
                <a:ea typeface="Nunito"/>
                <a:cs typeface="Nunito"/>
                <a:sym typeface="Nunito"/>
              </a:rPr>
              <a:t>Ogni ministero ha la possibilità di </a:t>
            </a:r>
            <a:r>
              <a:rPr b="1" lang="it-IT" sz="1600">
                <a:solidFill>
                  <a:schemeClr val="dk1"/>
                </a:solidFill>
                <a:latin typeface="Nunito"/>
                <a:ea typeface="Nunito"/>
                <a:cs typeface="Nunito"/>
                <a:sym typeface="Nunito"/>
              </a:rPr>
              <a:t>riorganizzare la propria struttura interna</a:t>
            </a:r>
            <a:r>
              <a:rPr lang="it-IT" sz="1600">
                <a:solidFill>
                  <a:schemeClr val="dk1"/>
                </a:solidFill>
                <a:latin typeface="Nunito"/>
                <a:ea typeface="Nunito"/>
                <a:cs typeface="Nunito"/>
                <a:sym typeface="Nunito"/>
              </a:rPr>
              <a:t> per la gestione del Pnrr.  </a:t>
            </a:r>
            <a:endParaRPr sz="1600">
              <a:solidFill>
                <a:schemeClr val="dk1"/>
              </a:solidFill>
              <a:latin typeface="Nunito"/>
              <a:ea typeface="Nunito"/>
              <a:cs typeface="Nunito"/>
              <a:sym typeface="Nunito"/>
            </a:endParaRPr>
          </a:p>
          <a:p>
            <a:pPr indent="-330200" lvl="0" marL="457200" marR="0" rtl="0" algn="l">
              <a:lnSpc>
                <a:spcPct val="100000"/>
              </a:lnSpc>
              <a:spcBef>
                <a:spcPts val="0"/>
              </a:spcBef>
              <a:spcAft>
                <a:spcPts val="0"/>
              </a:spcAft>
              <a:buClr>
                <a:schemeClr val="dk1"/>
              </a:buClr>
              <a:buSzPts val="1600"/>
              <a:buFont typeface="Nunito"/>
              <a:buChar char="●"/>
            </a:pPr>
            <a:r>
              <a:rPr lang="it-IT" sz="1600">
                <a:solidFill>
                  <a:schemeClr val="dk1"/>
                </a:solidFill>
                <a:latin typeface="Nunito"/>
                <a:ea typeface="Nunito"/>
                <a:cs typeface="Nunito"/>
                <a:sym typeface="Nunito"/>
              </a:rPr>
              <a:t>Passano da </a:t>
            </a:r>
            <a:r>
              <a:rPr b="1" lang="it-IT" sz="1600">
                <a:solidFill>
                  <a:schemeClr val="dk1"/>
                </a:solidFill>
                <a:latin typeface="Nunito"/>
                <a:ea typeface="Nunito"/>
                <a:cs typeface="Nunito"/>
                <a:sym typeface="Nunito"/>
              </a:rPr>
              <a:t>30 a 15 i giorni</a:t>
            </a:r>
            <a:r>
              <a:rPr lang="it-IT" sz="1600">
                <a:solidFill>
                  <a:schemeClr val="dk1"/>
                </a:solidFill>
                <a:latin typeface="Nunito"/>
                <a:ea typeface="Nunito"/>
                <a:cs typeface="Nunito"/>
                <a:sym typeface="Nunito"/>
              </a:rPr>
              <a:t> in cui il governo può esercitare i </a:t>
            </a:r>
            <a:r>
              <a:rPr b="1" lang="it-IT" sz="1600">
                <a:solidFill>
                  <a:schemeClr val="dk1"/>
                </a:solidFill>
                <a:latin typeface="Nunito"/>
                <a:ea typeface="Nunito"/>
                <a:cs typeface="Nunito"/>
                <a:sym typeface="Nunito"/>
              </a:rPr>
              <a:t>poteri sostitutivi</a:t>
            </a:r>
            <a:r>
              <a:rPr lang="it-IT" sz="1600">
                <a:solidFill>
                  <a:schemeClr val="dk1"/>
                </a:solidFill>
                <a:latin typeface="Nunito"/>
                <a:ea typeface="Nunito"/>
                <a:cs typeface="Nunito"/>
                <a:sym typeface="Nunito"/>
              </a:rPr>
              <a:t> in caso di inerzia dei soggetti attuatori (significa sostanzialmente commissariare le opere).</a:t>
            </a:r>
            <a:endParaRPr sz="1600">
              <a:solidFill>
                <a:schemeClr val="dk1"/>
              </a:solidFill>
              <a:latin typeface="Nunito"/>
              <a:ea typeface="Nunito"/>
              <a:cs typeface="Nunito"/>
              <a:sym typeface="Nunito"/>
            </a:endParaRPr>
          </a:p>
          <a:p>
            <a:pPr indent="-330200" lvl="0" marL="457200" marR="0" rtl="0" algn="l">
              <a:lnSpc>
                <a:spcPct val="100000"/>
              </a:lnSpc>
              <a:spcBef>
                <a:spcPts val="0"/>
              </a:spcBef>
              <a:spcAft>
                <a:spcPts val="0"/>
              </a:spcAft>
              <a:buClr>
                <a:schemeClr val="dk1"/>
              </a:buClr>
              <a:buSzPts val="1600"/>
              <a:buFont typeface="Nunito"/>
              <a:buChar char="●"/>
            </a:pPr>
            <a:r>
              <a:rPr lang="it-IT" sz="1600">
                <a:solidFill>
                  <a:schemeClr val="dk1"/>
                </a:solidFill>
                <a:latin typeface="Nunito"/>
                <a:ea typeface="Nunito"/>
                <a:cs typeface="Nunito"/>
                <a:sym typeface="Nunito"/>
              </a:rPr>
              <a:t>Si prevedono molte </a:t>
            </a:r>
            <a:r>
              <a:rPr b="1" lang="it-IT" sz="1600">
                <a:solidFill>
                  <a:schemeClr val="dk1"/>
                </a:solidFill>
                <a:latin typeface="Nunito"/>
                <a:ea typeface="Nunito"/>
                <a:cs typeface="Nunito"/>
                <a:sym typeface="Nunito"/>
              </a:rPr>
              <a:t>semplificazioni</a:t>
            </a:r>
            <a:r>
              <a:rPr lang="it-IT" sz="1600">
                <a:solidFill>
                  <a:schemeClr val="dk1"/>
                </a:solidFill>
                <a:latin typeface="Nunito"/>
                <a:ea typeface="Nunito"/>
                <a:cs typeface="Nunito"/>
                <a:sym typeface="Nunito"/>
              </a:rPr>
              <a:t> in tema di tutela ambientale e dei beni culturali.</a:t>
            </a:r>
            <a:endParaRPr sz="1600">
              <a:solidFill>
                <a:schemeClr val="dk1"/>
              </a:solidFill>
              <a:latin typeface="Nunito"/>
              <a:ea typeface="Nunito"/>
              <a:cs typeface="Nunito"/>
              <a:sym typeface="Nunito"/>
            </a:endParaRPr>
          </a:p>
          <a:p>
            <a:pPr indent="-330200" lvl="0" marL="457200" marR="0" rtl="0" algn="l">
              <a:lnSpc>
                <a:spcPct val="100000"/>
              </a:lnSpc>
              <a:spcBef>
                <a:spcPts val="0"/>
              </a:spcBef>
              <a:spcAft>
                <a:spcPts val="0"/>
              </a:spcAft>
              <a:buClr>
                <a:schemeClr val="dk1"/>
              </a:buClr>
              <a:buSzPts val="1600"/>
              <a:buFont typeface="Nunito"/>
              <a:buChar char="●"/>
            </a:pPr>
            <a:r>
              <a:rPr lang="it-IT" sz="1600">
                <a:solidFill>
                  <a:schemeClr val="dk1"/>
                </a:solidFill>
                <a:latin typeface="Nunito"/>
                <a:ea typeface="Nunito"/>
                <a:cs typeface="Nunito"/>
                <a:sym typeface="Nunito"/>
              </a:rPr>
              <a:t>Per i progetti legati all’edilizia scolastica è portato a </a:t>
            </a:r>
            <a:r>
              <a:rPr b="1" lang="it-IT" sz="1600">
                <a:solidFill>
                  <a:schemeClr val="dk1"/>
                </a:solidFill>
                <a:latin typeface="Nunito"/>
                <a:ea typeface="Nunito"/>
                <a:cs typeface="Nunito"/>
                <a:sym typeface="Nunito"/>
              </a:rPr>
              <a:t>215mila euro</a:t>
            </a:r>
            <a:r>
              <a:rPr lang="it-IT" sz="1600">
                <a:solidFill>
                  <a:schemeClr val="dk1"/>
                </a:solidFill>
                <a:latin typeface="Nunito"/>
                <a:ea typeface="Nunito"/>
                <a:cs typeface="Nunito"/>
                <a:sym typeface="Nunito"/>
              </a:rPr>
              <a:t> il limite entro cui è possibile procedere ad </a:t>
            </a:r>
            <a:r>
              <a:rPr b="1" lang="it-IT" sz="1600">
                <a:solidFill>
                  <a:schemeClr val="dk1"/>
                </a:solidFill>
                <a:latin typeface="Nunito"/>
                <a:ea typeface="Nunito"/>
                <a:cs typeface="Nunito"/>
                <a:sym typeface="Nunito"/>
              </a:rPr>
              <a:t>affidamenti diretti</a:t>
            </a:r>
            <a:r>
              <a:rPr lang="it-IT" sz="1600">
                <a:solidFill>
                  <a:schemeClr val="dk1"/>
                </a:solidFill>
                <a:latin typeface="Nunito"/>
                <a:ea typeface="Nunito"/>
                <a:cs typeface="Nunito"/>
                <a:sym typeface="Nunito"/>
              </a:rPr>
              <a:t> per quanto riguarda servizi e forniture.</a:t>
            </a:r>
            <a:endParaRPr sz="1600">
              <a:solidFill>
                <a:schemeClr val="dk1"/>
              </a:solidFill>
              <a:latin typeface="Nunito"/>
              <a:ea typeface="Nunito"/>
              <a:cs typeface="Nunito"/>
              <a:sym typeface="Nunito"/>
            </a:endParaRPr>
          </a:p>
          <a:p>
            <a:pPr indent="0" lvl="0" marL="0" marR="0" rtl="0" algn="l">
              <a:lnSpc>
                <a:spcPct val="100000"/>
              </a:lnSpc>
              <a:spcBef>
                <a:spcPts val="0"/>
              </a:spcBef>
              <a:spcAft>
                <a:spcPts val="0"/>
              </a:spcAft>
              <a:buNone/>
            </a:pPr>
            <a:r>
              <a:t/>
            </a:r>
            <a:endParaRPr sz="1600">
              <a:solidFill>
                <a:schemeClr val="dk1"/>
              </a:solidFill>
              <a:latin typeface="Nunito"/>
              <a:ea typeface="Nunito"/>
              <a:cs typeface="Nunito"/>
              <a:sym typeface="Nunito"/>
            </a:endParaRPr>
          </a:p>
          <a:p>
            <a:pPr indent="0" lvl="0" marL="0" marR="0" rtl="0" algn="l">
              <a:lnSpc>
                <a:spcPct val="100000"/>
              </a:lnSpc>
              <a:spcBef>
                <a:spcPts val="0"/>
              </a:spcBef>
              <a:spcAft>
                <a:spcPts val="0"/>
              </a:spcAft>
              <a:buNone/>
            </a:pPr>
            <a:r>
              <a:rPr lang="it-IT" sz="1600">
                <a:solidFill>
                  <a:schemeClr val="dk1"/>
                </a:solidFill>
                <a:latin typeface="Nunito"/>
                <a:ea typeface="Nunito"/>
                <a:cs typeface="Nunito"/>
                <a:sym typeface="Nunito"/>
              </a:rPr>
              <a:t>In questo quadro, il governo fin dal suo insediamento ha annunciato la volontà di modificare il Pnrr. La proposta di modifica deve essere inviata alla commissione europea insieme all’integrazione degli interventi che saranno finanziati con il </a:t>
            </a:r>
            <a:r>
              <a:rPr b="1" lang="it-IT" sz="1600">
                <a:solidFill>
                  <a:schemeClr val="dk1"/>
                </a:solidFill>
                <a:latin typeface="Nunito"/>
                <a:ea typeface="Nunito"/>
                <a:cs typeface="Nunito"/>
                <a:sym typeface="Nunito"/>
              </a:rPr>
              <a:t>RepowerEu</a:t>
            </a:r>
            <a:r>
              <a:rPr lang="it-IT" sz="1600">
                <a:solidFill>
                  <a:schemeClr val="dk1"/>
                </a:solidFill>
                <a:latin typeface="Nunito"/>
                <a:ea typeface="Nunito"/>
                <a:cs typeface="Nunito"/>
                <a:sym typeface="Nunito"/>
              </a:rPr>
              <a:t>. Un nuovo piano europeo che prevede l’assegnazione agli stati di altri fondi per interventi in materia di energia. Per l’Italia il Repower prevede fino </a:t>
            </a:r>
            <a:r>
              <a:rPr b="1" lang="it-IT" sz="1600">
                <a:solidFill>
                  <a:schemeClr val="dk1"/>
                </a:solidFill>
                <a:latin typeface="Nunito"/>
                <a:ea typeface="Nunito"/>
                <a:cs typeface="Nunito"/>
                <a:sym typeface="Nunito"/>
              </a:rPr>
              <a:t>2,7 miliardi aggiuntivi. Come il governo intenda rivedere il piano però ancora non è noto.</a:t>
            </a:r>
            <a:endParaRPr b="1" sz="1600">
              <a:solidFill>
                <a:schemeClr val="dk1"/>
              </a:solidFill>
              <a:latin typeface="Nunito"/>
              <a:ea typeface="Nunito"/>
              <a:cs typeface="Nunito"/>
              <a:sym typeface="Nuni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55" name="Shape 155"/>
        <p:cNvGrpSpPr/>
        <p:nvPr/>
      </p:nvGrpSpPr>
      <p:grpSpPr>
        <a:xfrm>
          <a:off x="0" y="0"/>
          <a:ext cx="0" cy="0"/>
          <a:chOff x="0" y="0"/>
          <a:chExt cx="0" cy="0"/>
        </a:xfrm>
      </p:grpSpPr>
      <p:grpSp>
        <p:nvGrpSpPr>
          <p:cNvPr id="156" name="Google Shape;156;g23f33914d99_0_0"/>
          <p:cNvGrpSpPr/>
          <p:nvPr/>
        </p:nvGrpSpPr>
        <p:grpSpPr>
          <a:xfrm>
            <a:off x="0" y="1821786"/>
            <a:ext cx="12191999" cy="3214427"/>
            <a:chOff x="0" y="1821786"/>
            <a:chExt cx="12191999" cy="3214427"/>
          </a:xfrm>
        </p:grpSpPr>
        <p:pic>
          <p:nvPicPr>
            <p:cNvPr id="157" name="Google Shape;157;g23f33914d99_0_0"/>
            <p:cNvPicPr preferRelativeResize="0"/>
            <p:nvPr/>
          </p:nvPicPr>
          <p:blipFill rotWithShape="1">
            <a:blip r:embed="rId3">
              <a:alphaModFix/>
            </a:blip>
            <a:srcRect b="0" l="0" r="0" t="0"/>
            <a:stretch/>
          </p:blipFill>
          <p:spPr>
            <a:xfrm>
              <a:off x="0" y="1821786"/>
              <a:ext cx="12191999" cy="3214427"/>
            </a:xfrm>
            <a:prstGeom prst="rect">
              <a:avLst/>
            </a:prstGeom>
            <a:noFill/>
            <a:ln>
              <a:noFill/>
            </a:ln>
          </p:spPr>
        </p:pic>
        <p:sp>
          <p:nvSpPr>
            <p:cNvPr id="158" name="Google Shape;158;g23f33914d99_0_0"/>
            <p:cNvSpPr/>
            <p:nvPr/>
          </p:nvSpPr>
          <p:spPr>
            <a:xfrm>
              <a:off x="5965200" y="3303600"/>
              <a:ext cx="261600" cy="261600"/>
            </a:xfrm>
            <a:prstGeom prst="ellipse">
              <a:avLst/>
            </a:prstGeom>
            <a:solidFill>
              <a:srgbClr val="E5252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59" name="Google Shape;159;g23f33914d99_0_0"/>
          <p:cNvSpPr/>
          <p:nvPr/>
        </p:nvSpPr>
        <p:spPr>
          <a:xfrm>
            <a:off x="2000325" y="1697425"/>
            <a:ext cx="10191900" cy="3474600"/>
          </a:xfrm>
          <a:prstGeom prst="rect">
            <a:avLst/>
          </a:prstGeom>
          <a:solidFill>
            <a:srgbClr val="F3F3F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60" name="Google Shape;160;g23f33914d99_0_0"/>
          <p:cNvCxnSpPr/>
          <p:nvPr/>
        </p:nvCxnSpPr>
        <p:spPr>
          <a:xfrm>
            <a:off x="1990725" y="0"/>
            <a:ext cx="9600" cy="6858000"/>
          </a:xfrm>
          <a:prstGeom prst="straightConnector1">
            <a:avLst/>
          </a:prstGeom>
          <a:noFill/>
          <a:ln cap="flat" cmpd="sng" w="9525">
            <a:solidFill>
              <a:schemeClr val="dk2"/>
            </a:solidFill>
            <a:prstDash val="solid"/>
            <a:round/>
            <a:headEnd len="sm" w="sm" type="none"/>
            <a:tailEnd len="sm" w="sm" type="none"/>
          </a:ln>
        </p:spPr>
      </p:cxnSp>
      <p:sp>
        <p:nvSpPr>
          <p:cNvPr id="161" name="Google Shape;161;g23f33914d99_0_0"/>
          <p:cNvSpPr txBox="1"/>
          <p:nvPr/>
        </p:nvSpPr>
        <p:spPr>
          <a:xfrm>
            <a:off x="2457350" y="590850"/>
            <a:ext cx="9302700" cy="73890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rgbClr val="000000"/>
              </a:buClr>
              <a:buSzPts val="5400"/>
              <a:buFont typeface="Arial"/>
              <a:buNone/>
            </a:pPr>
            <a:r>
              <a:rPr b="1" lang="it-IT" sz="4100">
                <a:solidFill>
                  <a:schemeClr val="dk1"/>
                </a:solidFill>
                <a:latin typeface="IBM Plex Sans Condensed"/>
                <a:ea typeface="IBM Plex Sans Condensed"/>
                <a:cs typeface="IBM Plex Sans Condensed"/>
                <a:sym typeface="IBM Plex Sans Condensed"/>
              </a:rPr>
              <a:t>Le dichiarazioni di Fitto in parlamento</a:t>
            </a:r>
            <a:endParaRPr b="1" i="0" sz="200" u="none" cap="none" strike="noStrike">
              <a:solidFill>
                <a:srgbClr val="000000"/>
              </a:solidFill>
              <a:latin typeface="IBM Plex Sans Condensed"/>
              <a:ea typeface="IBM Plex Sans Condensed"/>
              <a:cs typeface="IBM Plex Sans Condensed"/>
              <a:sym typeface="IBM Plex Sans Condensed"/>
            </a:endParaRPr>
          </a:p>
        </p:txBody>
      </p:sp>
      <p:pic>
        <p:nvPicPr>
          <p:cNvPr id="162" name="Google Shape;162;g23f33914d99_0_0"/>
          <p:cNvPicPr preferRelativeResize="0"/>
          <p:nvPr/>
        </p:nvPicPr>
        <p:blipFill rotWithShape="1">
          <a:blip r:embed="rId4">
            <a:alphaModFix/>
          </a:blip>
          <a:srcRect b="0" l="0" r="0" t="0"/>
          <a:stretch/>
        </p:blipFill>
        <p:spPr>
          <a:xfrm>
            <a:off x="10777725" y="6175450"/>
            <a:ext cx="1165751" cy="366600"/>
          </a:xfrm>
          <a:prstGeom prst="rect">
            <a:avLst/>
          </a:prstGeom>
          <a:noFill/>
          <a:ln>
            <a:noFill/>
          </a:ln>
        </p:spPr>
      </p:pic>
      <p:sp>
        <p:nvSpPr>
          <p:cNvPr id="163" name="Google Shape;163;g23f33914d99_0_0"/>
          <p:cNvSpPr txBox="1"/>
          <p:nvPr/>
        </p:nvSpPr>
        <p:spPr>
          <a:xfrm>
            <a:off x="2195750" y="1821775"/>
            <a:ext cx="9825900" cy="4002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lang="it-IT" sz="1600">
                <a:solidFill>
                  <a:schemeClr val="dk1"/>
                </a:solidFill>
                <a:latin typeface="Nunito"/>
                <a:ea typeface="Nunito"/>
                <a:cs typeface="Nunito"/>
                <a:sym typeface="Nunito"/>
              </a:rPr>
              <a:t>Lo scorso 26 aprile il ministro Fitto ha presentato un’informativa alla camera in merito allo stato di attuazione del Pnrr. Dal quadro delineato emergono molte criticità:</a:t>
            </a:r>
            <a:endParaRPr sz="1600">
              <a:solidFill>
                <a:schemeClr val="dk1"/>
              </a:solidFill>
              <a:latin typeface="Nunito"/>
              <a:ea typeface="Nunito"/>
              <a:cs typeface="Nunito"/>
              <a:sym typeface="Nunito"/>
            </a:endParaRPr>
          </a:p>
          <a:p>
            <a:pPr indent="0" lvl="0" marL="0" marR="0" rtl="0" algn="l">
              <a:lnSpc>
                <a:spcPct val="100000"/>
              </a:lnSpc>
              <a:spcBef>
                <a:spcPts val="0"/>
              </a:spcBef>
              <a:spcAft>
                <a:spcPts val="0"/>
              </a:spcAft>
              <a:buNone/>
            </a:pPr>
            <a:r>
              <a:t/>
            </a:r>
            <a:endParaRPr sz="1600">
              <a:solidFill>
                <a:schemeClr val="dk1"/>
              </a:solidFill>
              <a:latin typeface="Nunito"/>
              <a:ea typeface="Nunito"/>
              <a:cs typeface="Nunito"/>
              <a:sym typeface="Nunito"/>
            </a:endParaRPr>
          </a:p>
          <a:p>
            <a:pPr indent="-330200" lvl="0" marL="457200" marR="0" rtl="0" algn="l">
              <a:lnSpc>
                <a:spcPct val="100000"/>
              </a:lnSpc>
              <a:spcBef>
                <a:spcPts val="0"/>
              </a:spcBef>
              <a:spcAft>
                <a:spcPts val="0"/>
              </a:spcAft>
              <a:buClr>
                <a:schemeClr val="dk1"/>
              </a:buClr>
              <a:buSzPts val="1600"/>
              <a:buFont typeface="Nunito"/>
              <a:buChar char="●"/>
            </a:pPr>
            <a:r>
              <a:rPr lang="it-IT" sz="1600">
                <a:solidFill>
                  <a:schemeClr val="dk1"/>
                </a:solidFill>
                <a:latin typeface="Nunito"/>
                <a:ea typeface="Nunito"/>
                <a:cs typeface="Nunito"/>
                <a:sym typeface="Nunito"/>
              </a:rPr>
              <a:t>La relazione che dovrebbe essere presentata al parlamento ogni 6 mesi sarà pubblicata a maggio (era attesa per la fine del 2022). </a:t>
            </a:r>
            <a:br>
              <a:rPr lang="it-IT" sz="1600">
                <a:solidFill>
                  <a:schemeClr val="dk1"/>
                </a:solidFill>
                <a:latin typeface="Nunito"/>
                <a:ea typeface="Nunito"/>
                <a:cs typeface="Nunito"/>
                <a:sym typeface="Nunito"/>
              </a:rPr>
            </a:br>
            <a:endParaRPr sz="1600">
              <a:solidFill>
                <a:schemeClr val="dk1"/>
              </a:solidFill>
              <a:latin typeface="Nunito"/>
              <a:ea typeface="Nunito"/>
              <a:cs typeface="Nunito"/>
              <a:sym typeface="Nunito"/>
            </a:endParaRPr>
          </a:p>
          <a:p>
            <a:pPr indent="-330200" lvl="0" marL="457200" marR="0" rtl="0" algn="l">
              <a:lnSpc>
                <a:spcPct val="100000"/>
              </a:lnSpc>
              <a:spcBef>
                <a:spcPts val="0"/>
              </a:spcBef>
              <a:spcAft>
                <a:spcPts val="0"/>
              </a:spcAft>
              <a:buClr>
                <a:schemeClr val="dk1"/>
              </a:buClr>
              <a:buSzPts val="1600"/>
              <a:buFont typeface="Nunito"/>
              <a:buChar char="●"/>
            </a:pPr>
            <a:r>
              <a:rPr lang="it-IT" sz="1600">
                <a:solidFill>
                  <a:schemeClr val="dk1"/>
                </a:solidFill>
                <a:latin typeface="Nunito"/>
                <a:ea typeface="Nunito"/>
                <a:cs typeface="Nunito"/>
                <a:sym typeface="Nunito"/>
              </a:rPr>
              <a:t>La commissione ha evidenziato delle criticità su 3 scadenze relative al secondo semestre 2022. Gli stadi di Venezia e Firenze saranno stralciati. I progetti sul teleriscaldamento inammissibili saranno reintegrati con un nuovo bando. Non è chiaro in che tempi si provvederà a questo. </a:t>
            </a:r>
            <a:br>
              <a:rPr lang="it-IT" sz="1600">
                <a:solidFill>
                  <a:schemeClr val="dk1"/>
                </a:solidFill>
                <a:latin typeface="Nunito"/>
                <a:ea typeface="Nunito"/>
                <a:cs typeface="Nunito"/>
                <a:sym typeface="Nunito"/>
              </a:rPr>
            </a:br>
            <a:endParaRPr sz="1600">
              <a:solidFill>
                <a:schemeClr val="dk1"/>
              </a:solidFill>
              <a:latin typeface="Nunito"/>
              <a:ea typeface="Nunito"/>
              <a:cs typeface="Nunito"/>
              <a:sym typeface="Nunito"/>
            </a:endParaRPr>
          </a:p>
          <a:p>
            <a:pPr indent="-330200" lvl="0" marL="457200" marR="0" rtl="0" algn="l">
              <a:lnSpc>
                <a:spcPct val="100000"/>
              </a:lnSpc>
              <a:spcBef>
                <a:spcPts val="0"/>
              </a:spcBef>
              <a:spcAft>
                <a:spcPts val="0"/>
              </a:spcAft>
              <a:buClr>
                <a:schemeClr val="dk1"/>
              </a:buClr>
              <a:buSzPts val="1600"/>
              <a:buFont typeface="Nunito"/>
              <a:buChar char="●"/>
            </a:pPr>
            <a:r>
              <a:rPr lang="it-IT" sz="1600">
                <a:solidFill>
                  <a:schemeClr val="dk1"/>
                </a:solidFill>
                <a:latin typeface="Nunito"/>
                <a:ea typeface="Nunito"/>
                <a:cs typeface="Nunito"/>
                <a:sym typeface="Nunito"/>
              </a:rPr>
              <a:t>Delle scadenze per il primo semestre 2023 (27) molto probabilmente 3 milestone non saranno raggiunte (asili nido, sperimentazione dell’idrogeno, cinecittà). Fitto ha affermato che è in corso una trattativa per la “riformulazione” di queste scadenze. Non è chiaro se si tratta della proposta di revisione del Pnrr che il governo deve presentare entro agosto. </a:t>
            </a:r>
            <a:br>
              <a:rPr lang="it-IT" sz="1600">
                <a:solidFill>
                  <a:schemeClr val="dk1"/>
                </a:solidFill>
                <a:latin typeface="Nunito"/>
                <a:ea typeface="Nunito"/>
                <a:cs typeface="Nunito"/>
                <a:sym typeface="Nunito"/>
              </a:rPr>
            </a:br>
            <a:endParaRPr sz="1600">
              <a:solidFill>
                <a:schemeClr val="dk1"/>
              </a:solidFill>
              <a:latin typeface="Nunito"/>
              <a:ea typeface="Nunito"/>
              <a:cs typeface="Nunito"/>
              <a:sym typeface="Nunito"/>
            </a:endParaRPr>
          </a:p>
          <a:p>
            <a:pPr indent="-330200" lvl="0" marL="457200" marR="0" rtl="0" algn="l">
              <a:lnSpc>
                <a:spcPct val="100000"/>
              </a:lnSpc>
              <a:spcBef>
                <a:spcPts val="0"/>
              </a:spcBef>
              <a:spcAft>
                <a:spcPts val="0"/>
              </a:spcAft>
              <a:buClr>
                <a:schemeClr val="dk1"/>
              </a:buClr>
              <a:buSzPts val="1600"/>
              <a:buFont typeface="Nunito"/>
              <a:buChar char="●"/>
            </a:pPr>
            <a:r>
              <a:rPr lang="it-IT" sz="1600">
                <a:solidFill>
                  <a:schemeClr val="dk1"/>
                </a:solidFill>
                <a:latin typeface="Nunito"/>
                <a:ea typeface="Nunito"/>
                <a:cs typeface="Nunito"/>
                <a:sym typeface="Nunito"/>
              </a:rPr>
              <a:t>È tuttora in corso la mappatura dei progetti da stralciare perché irrealizzabili. </a:t>
            </a:r>
            <a:endParaRPr sz="1600">
              <a:solidFill>
                <a:schemeClr val="dk1"/>
              </a:solidFill>
              <a:latin typeface="Nunito"/>
              <a:ea typeface="Nunito"/>
              <a:cs typeface="Nunito"/>
              <a:sym typeface="Nuni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3F3F3"/>
        </a:solidFill>
      </p:bgPr>
    </p:bg>
    <p:spTree>
      <p:nvGrpSpPr>
        <p:cNvPr id="167" name="Shape 167"/>
        <p:cNvGrpSpPr/>
        <p:nvPr/>
      </p:nvGrpSpPr>
      <p:grpSpPr>
        <a:xfrm>
          <a:off x="0" y="0"/>
          <a:ext cx="0" cy="0"/>
          <a:chOff x="0" y="0"/>
          <a:chExt cx="0" cy="0"/>
        </a:xfrm>
      </p:grpSpPr>
      <p:grpSp>
        <p:nvGrpSpPr>
          <p:cNvPr id="168" name="Google Shape;168;g13504661797_2_30"/>
          <p:cNvGrpSpPr/>
          <p:nvPr/>
        </p:nvGrpSpPr>
        <p:grpSpPr>
          <a:xfrm>
            <a:off x="0" y="1821786"/>
            <a:ext cx="12191999" cy="3214427"/>
            <a:chOff x="0" y="1821786"/>
            <a:chExt cx="12191999" cy="3214427"/>
          </a:xfrm>
        </p:grpSpPr>
        <p:pic>
          <p:nvPicPr>
            <p:cNvPr id="169" name="Google Shape;169;g13504661797_2_30"/>
            <p:cNvPicPr preferRelativeResize="0"/>
            <p:nvPr/>
          </p:nvPicPr>
          <p:blipFill rotWithShape="1">
            <a:blip r:embed="rId3">
              <a:alphaModFix/>
            </a:blip>
            <a:srcRect b="0" l="0" r="0" t="0"/>
            <a:stretch/>
          </p:blipFill>
          <p:spPr>
            <a:xfrm>
              <a:off x="0" y="1821786"/>
              <a:ext cx="12191999" cy="3214427"/>
            </a:xfrm>
            <a:prstGeom prst="rect">
              <a:avLst/>
            </a:prstGeom>
            <a:noFill/>
            <a:ln>
              <a:noFill/>
            </a:ln>
          </p:spPr>
        </p:pic>
        <p:sp>
          <p:nvSpPr>
            <p:cNvPr id="170" name="Google Shape;170;g13504661797_2_30"/>
            <p:cNvSpPr/>
            <p:nvPr/>
          </p:nvSpPr>
          <p:spPr>
            <a:xfrm>
              <a:off x="5965200" y="3303600"/>
              <a:ext cx="261600" cy="261600"/>
            </a:xfrm>
            <a:prstGeom prst="ellipse">
              <a:avLst/>
            </a:prstGeom>
            <a:solidFill>
              <a:srgbClr val="E5252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71" name="Google Shape;171;g13504661797_2_30"/>
          <p:cNvSpPr/>
          <p:nvPr/>
        </p:nvSpPr>
        <p:spPr>
          <a:xfrm>
            <a:off x="2000325" y="1697425"/>
            <a:ext cx="10191900" cy="3474600"/>
          </a:xfrm>
          <a:prstGeom prst="rect">
            <a:avLst/>
          </a:prstGeom>
          <a:solidFill>
            <a:srgbClr val="F3F3F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72" name="Google Shape;172;g13504661797_2_30"/>
          <p:cNvCxnSpPr/>
          <p:nvPr/>
        </p:nvCxnSpPr>
        <p:spPr>
          <a:xfrm>
            <a:off x="1990725" y="0"/>
            <a:ext cx="9600" cy="6858000"/>
          </a:xfrm>
          <a:prstGeom prst="straightConnector1">
            <a:avLst/>
          </a:prstGeom>
          <a:noFill/>
          <a:ln cap="flat" cmpd="sng" w="9525">
            <a:solidFill>
              <a:schemeClr val="dk2"/>
            </a:solidFill>
            <a:prstDash val="solid"/>
            <a:round/>
            <a:headEnd len="sm" w="sm" type="none"/>
            <a:tailEnd len="sm" w="sm" type="none"/>
          </a:ln>
        </p:spPr>
      </p:cxnSp>
      <p:sp>
        <p:nvSpPr>
          <p:cNvPr id="173" name="Google Shape;173;g13504661797_2_30"/>
          <p:cNvSpPr txBox="1"/>
          <p:nvPr/>
        </p:nvSpPr>
        <p:spPr>
          <a:xfrm>
            <a:off x="3285625" y="3059550"/>
            <a:ext cx="7233600" cy="738900"/>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rgbClr val="000000"/>
              </a:buClr>
              <a:buSzPts val="5400"/>
              <a:buFont typeface="Arial"/>
              <a:buNone/>
            </a:pPr>
            <a:r>
              <a:rPr b="1" i="0" lang="it-IT" sz="4100" u="none" cap="none" strike="noStrike">
                <a:solidFill>
                  <a:schemeClr val="dk1"/>
                </a:solidFill>
                <a:latin typeface="IBM Plex Sans Condensed"/>
                <a:ea typeface="IBM Plex Sans Condensed"/>
                <a:cs typeface="IBM Plex Sans Condensed"/>
                <a:sym typeface="IBM Plex Sans Condensed"/>
              </a:rPr>
              <a:t>Grazie per l’attenzione!</a:t>
            </a:r>
            <a:endParaRPr b="1" i="0" sz="4100" u="none" cap="none" strike="noStrike">
              <a:solidFill>
                <a:schemeClr val="dk1"/>
              </a:solidFill>
              <a:latin typeface="IBM Plex Sans Condensed"/>
              <a:ea typeface="IBM Plex Sans Condensed"/>
              <a:cs typeface="IBM Plex Sans Condensed"/>
              <a:sym typeface="IBM Plex Sans Condensed"/>
            </a:endParaRPr>
          </a:p>
          <a:p>
            <a:pPr indent="0" lvl="0" marL="0" marR="0" rtl="0" algn="ctr">
              <a:lnSpc>
                <a:spcPct val="90000"/>
              </a:lnSpc>
              <a:spcBef>
                <a:spcPts val="0"/>
              </a:spcBef>
              <a:spcAft>
                <a:spcPts val="0"/>
              </a:spcAft>
              <a:buClr>
                <a:srgbClr val="000000"/>
              </a:buClr>
              <a:buSzPts val="5400"/>
              <a:buFont typeface="Arial"/>
              <a:buNone/>
            </a:pPr>
            <a:r>
              <a:rPr b="1" lang="it-IT" sz="2000">
                <a:solidFill>
                  <a:schemeClr val="dk1"/>
                </a:solidFill>
                <a:latin typeface="IBM Plex Sans Condensed"/>
                <a:ea typeface="IBM Plex Sans Condensed"/>
                <a:cs typeface="IBM Plex Sans Condensed"/>
                <a:sym typeface="IBM Plex Sans Condensed"/>
              </a:rPr>
              <a:t>dalpoggetto@openpolis.it</a:t>
            </a:r>
            <a:endParaRPr b="1" sz="2000">
              <a:solidFill>
                <a:schemeClr val="dk1"/>
              </a:solidFill>
              <a:latin typeface="IBM Plex Sans Condensed"/>
              <a:ea typeface="IBM Plex Sans Condensed"/>
              <a:cs typeface="IBM Plex Sans Condensed"/>
              <a:sym typeface="IBM Plex Sans Condensed"/>
            </a:endParaRPr>
          </a:p>
        </p:txBody>
      </p:sp>
      <p:pic>
        <p:nvPicPr>
          <p:cNvPr id="174" name="Google Shape;174;g13504661797_2_30"/>
          <p:cNvPicPr preferRelativeResize="0"/>
          <p:nvPr/>
        </p:nvPicPr>
        <p:blipFill rotWithShape="1">
          <a:blip r:embed="rId4">
            <a:alphaModFix/>
          </a:blip>
          <a:srcRect b="0" l="0" r="0" t="0"/>
          <a:stretch/>
        </p:blipFill>
        <p:spPr>
          <a:xfrm>
            <a:off x="10777725" y="6175450"/>
            <a:ext cx="1165751" cy="3666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2021-07-31T15:11:59Z</dcterms:created>
  <dc:creator>Giulia Mazza</dc:creator>
</cp:coreProperties>
</file>