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712ccab3bf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712ccab3b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712ccab3bf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712ccab3bf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12ccab3bf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12ccab3bf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12ccab3bf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712ccab3b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12ccab3bf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712ccab3bf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715ca129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715ca129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712ccab3b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712ccab3b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715ca1293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715ca1293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715ca1293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715ca1293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5c082dbdce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5c082dbdce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c082dbdc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c082dbdc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12ccab3b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712ccab3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712ccab3b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712ccab3b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12ccab3b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712ccab3b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712ccab3b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712ccab3b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712ccab3b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712ccab3b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712ccab3b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712ccab3b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712ccab3bf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712ccab3bf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pertin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1701200"/>
            <a:ext cx="8520600" cy="15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Font typeface="Roboto Medium"/>
              <a:buNone/>
              <a:defRPr sz="3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211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63725" y="696075"/>
            <a:ext cx="1016550" cy="10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-9394" y="4302691"/>
            <a:ext cx="954900" cy="8502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198771" y="4302691"/>
            <a:ext cx="954900" cy="8502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1474200" y="4040250"/>
            <a:ext cx="6219900" cy="100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ody + 1 image 1">
  <p:cSld name="TITLE_AND_BODY_1_1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-9682" y="-9673"/>
            <a:ext cx="2165100" cy="19263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125575" y="2022950"/>
            <a:ext cx="4079100" cy="29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395158" y="46341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1"/>
          <p:cNvSpPr/>
          <p:nvPr>
            <p:ph idx="2" type="pic"/>
          </p:nvPr>
        </p:nvSpPr>
        <p:spPr>
          <a:xfrm>
            <a:off x="4446350" y="579946"/>
            <a:ext cx="4497600" cy="4378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1"/>
          <p:cNvSpPr/>
          <p:nvPr/>
        </p:nvSpPr>
        <p:spPr>
          <a:xfrm>
            <a:off x="2155418" y="-9673"/>
            <a:ext cx="2165100" cy="1926300"/>
          </a:xfrm>
          <a:prstGeom prst="rect">
            <a:avLst/>
          </a:prstGeom>
          <a:solidFill>
            <a:srgbClr val="E6D938">
              <a:alpha val="571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 txBox="1"/>
          <p:nvPr>
            <p:ph idx="3" type="title"/>
          </p:nvPr>
        </p:nvSpPr>
        <p:spPr>
          <a:xfrm>
            <a:off x="2239925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7544533" y="464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-9682" y="-9673"/>
            <a:ext cx="2165100" cy="19263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2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7544533" y="464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-9682" y="-9673"/>
            <a:ext cx="2165100" cy="19263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86" name="Google Shape;86;p13"/>
          <p:cNvSpPr/>
          <p:nvPr/>
        </p:nvSpPr>
        <p:spPr>
          <a:xfrm>
            <a:off x="2155418" y="-9673"/>
            <a:ext cx="2165100" cy="1926300"/>
          </a:xfrm>
          <a:prstGeom prst="rect">
            <a:avLst/>
          </a:prstGeom>
          <a:solidFill>
            <a:srgbClr val="E6D938">
              <a:alpha val="571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>
            <p:ph idx="2" type="title"/>
          </p:nvPr>
        </p:nvSpPr>
        <p:spPr>
          <a:xfrm>
            <a:off x="2239925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311700" y="4288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7544533" y="4643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725" y="2954331"/>
            <a:ext cx="4245101" cy="20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8198771" y="4302691"/>
            <a:ext cx="954900" cy="8502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9394" y="4302691"/>
            <a:ext cx="954900" cy="8502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-9682" y="-9673"/>
            <a:ext cx="2165100" cy="19263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155425" y="1916625"/>
            <a:ext cx="68340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395158" y="46341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9682" y="-9673"/>
            <a:ext cx="2165100" cy="19263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395158" y="46341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2155418" y="-9673"/>
            <a:ext cx="2165100" cy="1926300"/>
          </a:xfrm>
          <a:prstGeom prst="rect">
            <a:avLst/>
          </a:prstGeom>
          <a:solidFill>
            <a:srgbClr val="E6D938">
              <a:alpha val="571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 txBox="1"/>
          <p:nvPr>
            <p:ph idx="2" type="title"/>
          </p:nvPr>
        </p:nvSpPr>
        <p:spPr>
          <a:xfrm>
            <a:off x="2239925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2155425" y="1916625"/>
            <a:ext cx="68340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ody + 3 images">
  <p:cSld name="TITLE_AND_BOD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>
            <p:ph idx="2" type="pic"/>
          </p:nvPr>
        </p:nvSpPr>
        <p:spPr>
          <a:xfrm>
            <a:off x="4446350" y="3511775"/>
            <a:ext cx="4497600" cy="15885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6"/>
          <p:cNvSpPr/>
          <p:nvPr/>
        </p:nvSpPr>
        <p:spPr>
          <a:xfrm>
            <a:off x="-9682" y="-9673"/>
            <a:ext cx="2165100" cy="19263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25575" y="2022950"/>
            <a:ext cx="4079100" cy="29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6"/>
          <p:cNvSpPr/>
          <p:nvPr>
            <p:ph idx="3" type="pic"/>
          </p:nvPr>
        </p:nvSpPr>
        <p:spPr>
          <a:xfrm>
            <a:off x="4446350" y="55875"/>
            <a:ext cx="4497600" cy="15885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/>
          <p:nvPr>
            <p:ph idx="4" type="pic"/>
          </p:nvPr>
        </p:nvSpPr>
        <p:spPr>
          <a:xfrm>
            <a:off x="4446350" y="1783825"/>
            <a:ext cx="4497600" cy="158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ody + 3 images 1">
  <p:cSld name="TITLE_AND_BODY_1_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4446350" y="3511775"/>
            <a:ext cx="4497600" cy="1588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/>
          <p:nvPr/>
        </p:nvSpPr>
        <p:spPr>
          <a:xfrm>
            <a:off x="-9682" y="-9673"/>
            <a:ext cx="2165100" cy="19263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25575" y="2022950"/>
            <a:ext cx="4079100" cy="29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7"/>
          <p:cNvSpPr/>
          <p:nvPr>
            <p:ph idx="3" type="pic"/>
          </p:nvPr>
        </p:nvSpPr>
        <p:spPr>
          <a:xfrm>
            <a:off x="4446350" y="55875"/>
            <a:ext cx="4497600" cy="1588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7"/>
          <p:cNvSpPr/>
          <p:nvPr>
            <p:ph idx="4" type="pic"/>
          </p:nvPr>
        </p:nvSpPr>
        <p:spPr>
          <a:xfrm>
            <a:off x="4446350" y="1783825"/>
            <a:ext cx="4497600" cy="15885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/>
          <p:nvPr/>
        </p:nvSpPr>
        <p:spPr>
          <a:xfrm>
            <a:off x="2155418" y="-9673"/>
            <a:ext cx="2165100" cy="1926300"/>
          </a:xfrm>
          <a:prstGeom prst="rect">
            <a:avLst/>
          </a:prstGeom>
          <a:solidFill>
            <a:srgbClr val="E6D938">
              <a:alpha val="571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/>
          <p:nvPr>
            <p:ph idx="5" type="title"/>
          </p:nvPr>
        </p:nvSpPr>
        <p:spPr>
          <a:xfrm>
            <a:off x="2239925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ody + 2 images">
  <p:cSld name="TITLE_AND_BODY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-9682" y="-9673"/>
            <a:ext cx="2165100" cy="19263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25575" y="2022950"/>
            <a:ext cx="4079100" cy="29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395158" y="46341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4446350" y="2776554"/>
            <a:ext cx="4497600" cy="21822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/>
          <p:nvPr>
            <p:ph idx="3" type="pic"/>
          </p:nvPr>
        </p:nvSpPr>
        <p:spPr>
          <a:xfrm>
            <a:off x="4446350" y="469429"/>
            <a:ext cx="4497600" cy="218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ody + 2 images 1">
  <p:cSld name="TITLE_AND_BODY_1_1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-9682" y="-9673"/>
            <a:ext cx="2165100" cy="19263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125575" y="2022950"/>
            <a:ext cx="4079100" cy="29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395158" y="46341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4446350" y="2776554"/>
            <a:ext cx="4497600" cy="21822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4446350" y="469429"/>
            <a:ext cx="4497600" cy="21822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/>
        </p:nvSpPr>
        <p:spPr>
          <a:xfrm>
            <a:off x="2155418" y="-9673"/>
            <a:ext cx="2165100" cy="1926300"/>
          </a:xfrm>
          <a:prstGeom prst="rect">
            <a:avLst/>
          </a:prstGeom>
          <a:solidFill>
            <a:srgbClr val="E6D938">
              <a:alpha val="571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 txBox="1"/>
          <p:nvPr>
            <p:ph idx="4" type="title"/>
          </p:nvPr>
        </p:nvSpPr>
        <p:spPr>
          <a:xfrm>
            <a:off x="2239925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ody + 1 image">
  <p:cSld name="TITLE_AND_BODY_1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-9682" y="-9673"/>
            <a:ext cx="2165100" cy="19263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Medium"/>
              <a:buNone/>
              <a:def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Medium"/>
              <a:buNone/>
              <a:defRPr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125575" y="2022950"/>
            <a:ext cx="4079100" cy="29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395158" y="46341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4446350" y="579946"/>
            <a:ext cx="4497600" cy="43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155500" y="445025"/>
            <a:ext cx="628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155500" y="1469801"/>
            <a:ext cx="6464100" cy="28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544533" y="4643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pencup.gov.it/elenco-progetti?p_p_id=ricercaliberaportlet_WAR_OpenCupPortletsportlet&amp;p_p_lifecycle=1&amp;p_p_state=normal&amp;p_p_mode=view&amp;_ricercaliberaportlet_WAR_OpenCupPortletsportlet_action=ricercaAvanzata" TargetMode="External"/><Relationship Id="rId4" Type="http://schemas.openxmlformats.org/officeDocument/2006/relationships/hyperlink" Target="https://dati.anticorruzione.it/superset/dashboard/ricerca_avanzata/" TargetMode="External"/><Relationship Id="rId5" Type="http://schemas.openxmlformats.org/officeDocument/2006/relationships/hyperlink" Target="https://www.rna.gov.it/RegistroNazionaleTrasparenza/faces/pages/TrasparenzaAiuto.jspx" TargetMode="External"/><Relationship Id="rId6" Type="http://schemas.openxmlformats.org/officeDocument/2006/relationships/hyperlink" Target="https://www.registroimprese.it/" TargetMode="External"/><Relationship Id="rId7" Type="http://schemas.openxmlformats.org/officeDocument/2006/relationships/hyperlink" Target="https://www.istat.it/it/archivio/275128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monithon.eu/crea-un-report-di-monitoraggio-civico/" TargetMode="External"/><Relationship Id="rId4" Type="http://schemas.openxmlformats.org/officeDocument/2006/relationships/hyperlink" Target="https://www.monithon.eu/wp-content/uploads/2022/10/Metodologia-Monithon-ver1.2.pdf" TargetMode="External"/><Relationship Id="rId5" Type="http://schemas.openxmlformats.org/officeDocument/2006/relationships/hyperlink" Target="https://reports.monithon.eu/" TargetMode="External"/><Relationship Id="rId6" Type="http://schemas.openxmlformats.org/officeDocument/2006/relationships/hyperlink" Target="https://it.monithon.eu/report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ctrTitle"/>
          </p:nvPr>
        </p:nvSpPr>
        <p:spPr>
          <a:xfrm>
            <a:off x="311700" y="1701200"/>
            <a:ext cx="8520600" cy="15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monitoraggio civico </a:t>
            </a:r>
            <a:br>
              <a:rPr lang="en"/>
            </a:br>
            <a:r>
              <a:rPr lang="en"/>
              <a:t>con il metodo Monithon</a:t>
            </a:r>
            <a:endParaRPr/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1474200" y="4040250"/>
            <a:ext cx="6219900" cy="100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Scuole di monitoraggio civico</a:t>
            </a:r>
            <a:br>
              <a:rPr lang="en"/>
            </a:br>
            <a:r>
              <a:rPr lang="en"/>
              <a:t>Osservatorio Civico PNRR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Approcci metodologici</a:t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225" y="1876175"/>
            <a:ext cx="7913598" cy="3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&#10;&#10;Description automatically generated" id="183" name="Google Shape;1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675" y="-9675"/>
            <a:ext cx="9144000" cy="516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/>
          <p:nvPr/>
        </p:nvSpPr>
        <p:spPr>
          <a:xfrm>
            <a:off x="-9682" y="-9673"/>
            <a:ext cx="2165100" cy="19263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6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report pubblicati su Monithon.eu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Passo dopo passo…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br>
              <a:rPr lang="en"/>
            </a:br>
            <a:r>
              <a:rPr lang="en"/>
              <a:t>Desk Analysis</a:t>
            </a:r>
            <a:endParaRPr/>
          </a:p>
        </p:txBody>
      </p:sp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2155425" y="821300"/>
            <a:ext cx="6834000" cy="42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500"/>
              <a:t>Ricostruire la </a:t>
            </a:r>
            <a:r>
              <a:rPr b="1" lang="en" sz="1500"/>
              <a:t>storia del finanziamento</a:t>
            </a:r>
            <a:r>
              <a:rPr lang="en" sz="1500"/>
              <a:t> e </a:t>
            </a:r>
            <a:r>
              <a:rPr b="1" lang="en" sz="1500"/>
              <a:t>descrivere il progetto </a:t>
            </a:r>
            <a:r>
              <a:rPr lang="en" sz="1500"/>
              <a:t>con linguaggio giornalistico</a:t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Quali sono gli obiettivi e le attività previste?</a:t>
            </a:r>
            <a:br>
              <a:rPr lang="en" sz="1300"/>
            </a:br>
            <a:r>
              <a:rPr lang="en" sz="1300"/>
              <a:t>Quante/quali persone hanno deciso sul finanziamento? </a:t>
            </a:r>
            <a:br>
              <a:rPr lang="en" sz="1300"/>
            </a:br>
            <a:r>
              <a:rPr lang="en" sz="1300"/>
              <a:t>Quali attori sono coinvolti nella programmazione e attuazione?</a:t>
            </a:r>
            <a:endParaRPr sz="1300"/>
          </a:p>
          <a:p>
            <a:pPr indent="-309562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 sz="1500"/>
              <a:t>Confrontare gli obiettivi </a:t>
            </a:r>
            <a:r>
              <a:rPr lang="en" sz="1500"/>
              <a:t>del progetto con gli obiettivi più generali della politica pubblica</a:t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Il progetto è coerente? Gli obiettivi sono «desiderabili»?</a:t>
            </a:r>
            <a:endParaRPr sz="1300"/>
          </a:p>
          <a:p>
            <a:pPr indent="-309562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500"/>
              <a:t>Raccogliere informazioni sullo </a:t>
            </a:r>
            <a:r>
              <a:rPr b="1" lang="en" sz="1500"/>
              <a:t>stato di avanzamento </a:t>
            </a:r>
            <a:r>
              <a:rPr lang="en" sz="1500"/>
              <a:t>e sui </a:t>
            </a:r>
            <a:r>
              <a:rPr b="1" lang="en" sz="1500"/>
              <a:t>risultati prodotti</a:t>
            </a:r>
            <a:r>
              <a:rPr lang="en" sz="1500"/>
              <a:t> (documenti, news, etc.)</a:t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Quali indicatori sono previsti?</a:t>
            </a:r>
            <a:endParaRPr b="1" sz="1500"/>
          </a:p>
          <a:p>
            <a:pPr indent="-309562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 sz="1500"/>
              <a:t>Collocare il progetto in un contesto più ampio </a:t>
            </a:r>
            <a:r>
              <a:rPr lang="en" sz="1500"/>
              <a:t>– territoriale, tematico e di policy</a:t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Gli obiettivi del progetto sono coerenti con il contesto?</a:t>
            </a:r>
            <a:br>
              <a:rPr lang="en" sz="1300"/>
            </a:br>
            <a:r>
              <a:rPr lang="en" sz="1300"/>
              <a:t>Il progetto fa parte di un piano di interventi pubblici più ampio?</a:t>
            </a:r>
            <a:br>
              <a:rPr lang="en" sz="1300"/>
            </a:br>
            <a:r>
              <a:rPr lang="en" sz="1300"/>
              <a:t>Il processo decisionale è stato condiviso con gli stakeholders o i beneficiari finali? </a:t>
            </a:r>
            <a:endParaRPr sz="1300"/>
          </a:p>
          <a:p>
            <a:pPr indent="-309562" lvl="0" marL="457200" rtl="0" algn="l">
              <a:spcBef>
                <a:spcPts val="6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500"/>
              <a:t>Analizzare i documenti progettuali da una </a:t>
            </a:r>
            <a:r>
              <a:rPr b="1" lang="en" sz="1500"/>
              <a:t>prospettiva di genere</a:t>
            </a:r>
            <a:endParaRPr b="1"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br>
              <a:rPr lang="en"/>
            </a:br>
            <a:r>
              <a:rPr lang="en"/>
              <a:t>Desk Analysis</a:t>
            </a:r>
            <a:endParaRPr/>
          </a:p>
        </p:txBody>
      </p:sp>
      <p:sp>
        <p:nvSpPr>
          <p:cNvPr id="202" name="Google Shape;202;p29"/>
          <p:cNvSpPr txBox="1"/>
          <p:nvPr/>
        </p:nvSpPr>
        <p:spPr>
          <a:xfrm>
            <a:off x="2164600" y="1914025"/>
            <a:ext cx="5978700" cy="30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chemeClr val="dk2"/>
                </a:solidFill>
              </a:rPr>
              <a:t>Esempi di banche dati e fonti istituzionali:</a:t>
            </a:r>
            <a:endParaRPr sz="18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2"/>
              </a:solidFill>
            </a:endParaRPr>
          </a:p>
          <a:p>
            <a:pPr indent="-33726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●"/>
            </a:pPr>
            <a:r>
              <a:rPr lang="en" sz="185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OpenCup</a:t>
            </a:r>
            <a:r>
              <a:rPr lang="en" sz="185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Ricerca progetti</a:t>
            </a:r>
            <a:endParaRPr sz="185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726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●"/>
            </a:pPr>
            <a:r>
              <a:rPr lang="en" sz="185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ANAC</a:t>
            </a:r>
            <a:r>
              <a:rPr lang="en" sz="185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Ricerca avanzata gare pubbliche</a:t>
            </a:r>
            <a:endParaRPr sz="185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726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●"/>
            </a:pPr>
            <a:r>
              <a:rPr lang="en" sz="185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Registro Nazionale Aiuti di Stato (RNA)</a:t>
            </a:r>
            <a:endParaRPr sz="185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726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●"/>
            </a:pPr>
            <a:r>
              <a:rPr lang="en" sz="185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Registro imprese</a:t>
            </a:r>
            <a:endParaRPr sz="185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7264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1850" u="sng">
                <a:solidFill>
                  <a:schemeClr val="dk2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Cruscotto ISTAT-RGS con gli indicatori di sostenibilità</a:t>
            </a:r>
            <a:endParaRPr b="1" sz="185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</a:t>
            </a:r>
            <a:br>
              <a:rPr lang="en"/>
            </a:br>
            <a:r>
              <a:rPr lang="en"/>
              <a:t>Valutazione</a:t>
            </a:r>
            <a:endParaRPr/>
          </a:p>
        </p:txBody>
      </p:sp>
      <p:sp>
        <p:nvSpPr>
          <p:cNvPr id="208" name="Google Shape;208;p30"/>
          <p:cNvSpPr txBox="1"/>
          <p:nvPr>
            <p:ph idx="1" type="body"/>
          </p:nvPr>
        </p:nvSpPr>
        <p:spPr>
          <a:xfrm>
            <a:off x="2155425" y="535925"/>
            <a:ext cx="6834000" cy="45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B3838"/>
                </a:solidFill>
              </a:rPr>
              <a:t>Ricostruire storia, avanzamento e risultati del progetto</a:t>
            </a:r>
            <a:endParaRPr sz="2400">
              <a:solidFill>
                <a:srgbClr val="3B3838"/>
              </a:solidFill>
            </a:endParaRPr>
          </a:p>
          <a:p>
            <a:pPr indent="-193040" lvl="0" marL="51435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600">
                <a:solidFill>
                  <a:srgbClr val="3B3838"/>
                </a:solidFill>
              </a:rPr>
              <a:t>Ricostruire la «storia amministrativa del progetto» con dati primari</a:t>
            </a:r>
            <a:endParaRPr sz="1600">
              <a:solidFill>
                <a:srgbClr val="3B3838"/>
              </a:solidFill>
            </a:endParaRPr>
          </a:p>
          <a:p>
            <a:pPr indent="-193040" lvl="0" marL="51435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>
                <a:solidFill>
                  <a:srgbClr val="3B3838"/>
                </a:solidFill>
              </a:rPr>
              <a:t>Raccogliere </a:t>
            </a:r>
            <a:r>
              <a:rPr b="1" lang="en" sz="1600">
                <a:solidFill>
                  <a:srgbClr val="3B3838"/>
                </a:solidFill>
              </a:rPr>
              <a:t>evidenze su quanto realizzato</a:t>
            </a:r>
            <a:endParaRPr b="1" sz="1600">
              <a:solidFill>
                <a:srgbClr val="3B3838"/>
              </a:solidFill>
            </a:endParaRPr>
          </a:p>
          <a:p>
            <a:pPr indent="-193040" lvl="0" marL="51435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>
                <a:solidFill>
                  <a:srgbClr val="3B3838"/>
                </a:solidFill>
              </a:rPr>
              <a:t>Paragonare fonti secondarie e primarie per evidenziare eventuali discordanze</a:t>
            </a:r>
            <a:endParaRPr sz="1600">
              <a:solidFill>
                <a:srgbClr val="3B3838"/>
              </a:solidFill>
            </a:endParaRPr>
          </a:p>
          <a:p>
            <a:pPr indent="0" lvl="0" marL="59690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i="1" lang="en">
                <a:solidFill>
                  <a:srgbClr val="3B3838"/>
                </a:solidFill>
              </a:rPr>
              <a:t>…Se il progetto non è avviato o è appena avviato</a:t>
            </a:r>
            <a:endParaRPr i="1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B3838"/>
                </a:solidFill>
              </a:rPr>
              <a:t>Valutare </a:t>
            </a:r>
            <a:r>
              <a:rPr b="1" lang="en" sz="1600">
                <a:solidFill>
                  <a:srgbClr val="3B3838"/>
                </a:solidFill>
              </a:rPr>
              <a:t>utilità e qualità della pianificazione</a:t>
            </a:r>
            <a:endParaRPr b="1" sz="1600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B3838"/>
                </a:solidFill>
              </a:rPr>
              <a:t>Dare suggerimenti per eventuali soluzioni alternative</a:t>
            </a:r>
            <a:endParaRPr sz="1600">
              <a:solidFill>
                <a:srgbClr val="3B3838"/>
              </a:solidFill>
            </a:endParaRPr>
          </a:p>
          <a:p>
            <a:pPr indent="0" lvl="0" marL="596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i="1" lang="en">
                <a:solidFill>
                  <a:srgbClr val="3B3838"/>
                </a:solidFill>
              </a:rPr>
              <a:t>…Se il progetto è in corso</a:t>
            </a:r>
            <a:endParaRPr i="1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B3838"/>
                </a:solidFill>
              </a:rPr>
              <a:t>Valutare </a:t>
            </a:r>
            <a:r>
              <a:rPr b="1" lang="en" sz="1600">
                <a:solidFill>
                  <a:srgbClr val="3B3838"/>
                </a:solidFill>
              </a:rPr>
              <a:t>stato di realizzazione </a:t>
            </a:r>
            <a:r>
              <a:rPr lang="en" sz="1600">
                <a:solidFill>
                  <a:srgbClr val="3B3838"/>
                </a:solidFill>
              </a:rPr>
              <a:t>e risultati intermedi</a:t>
            </a:r>
            <a:endParaRPr sz="1600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B3838"/>
                </a:solidFill>
              </a:rPr>
              <a:t>Valutare aspetti positivi, negativi e prospettive future</a:t>
            </a:r>
            <a:endParaRPr sz="1600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B3838"/>
                </a:solidFill>
              </a:rPr>
              <a:t>Dare </a:t>
            </a:r>
            <a:r>
              <a:rPr b="1" lang="en" sz="1700">
                <a:solidFill>
                  <a:srgbClr val="3B3838"/>
                </a:solidFill>
              </a:rPr>
              <a:t>suggerimenti per influenzare l’attuazione</a:t>
            </a:r>
            <a:endParaRPr b="1" sz="1700">
              <a:solidFill>
                <a:srgbClr val="3B3838"/>
              </a:solidFill>
            </a:endParaRPr>
          </a:p>
          <a:p>
            <a:pPr indent="0" lvl="0" marL="596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i="1" lang="en">
                <a:solidFill>
                  <a:srgbClr val="3B3838"/>
                </a:solidFill>
              </a:rPr>
              <a:t>…Se il progetto è concluso</a:t>
            </a:r>
            <a:endParaRPr i="1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B3838"/>
                </a:solidFill>
              </a:rPr>
              <a:t>Fare un </a:t>
            </a:r>
            <a:r>
              <a:rPr b="1" lang="en" sz="1600">
                <a:solidFill>
                  <a:srgbClr val="3B3838"/>
                </a:solidFill>
              </a:rPr>
              <a:t>«test di funzionamento»</a:t>
            </a:r>
            <a:r>
              <a:rPr lang="en" sz="1600">
                <a:solidFill>
                  <a:srgbClr val="3B3838"/>
                </a:solidFill>
              </a:rPr>
              <a:t> dell’infrastruttura o del servizio</a:t>
            </a:r>
            <a:endParaRPr sz="1600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B3838"/>
                </a:solidFill>
              </a:rPr>
              <a:t>Valutare </a:t>
            </a:r>
            <a:r>
              <a:rPr b="1" lang="en" sz="1600">
                <a:solidFill>
                  <a:srgbClr val="3B3838"/>
                </a:solidFill>
              </a:rPr>
              <a:t>risultati ed efficacia </a:t>
            </a:r>
            <a:r>
              <a:rPr lang="en" sz="1600">
                <a:solidFill>
                  <a:srgbClr val="3B3838"/>
                </a:solidFill>
              </a:rPr>
              <a:t>del progetto</a:t>
            </a:r>
            <a:endParaRPr sz="1600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B3838"/>
                </a:solidFill>
              </a:rPr>
              <a:t>Discutere aspetti positivi, negativi e prospettive future</a:t>
            </a:r>
            <a:endParaRPr sz="1600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3B3838"/>
                </a:solidFill>
              </a:rPr>
              <a:t>Dare </a:t>
            </a:r>
            <a:r>
              <a:rPr b="1" lang="en" sz="1600">
                <a:solidFill>
                  <a:srgbClr val="3B3838"/>
                </a:solidFill>
              </a:rPr>
              <a:t>suggerimenti su come far meglio in futuro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Soggetti da coinvolgere</a:t>
            </a:r>
            <a:endParaRPr/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2155425" y="946575"/>
            <a:ext cx="6834000" cy="41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-312420" lvl="0" marL="457200" rtl="0" algn="l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ct val="100000"/>
              <a:buChar char="❖"/>
            </a:pPr>
            <a:r>
              <a:rPr b="1" lang="en" sz="2400">
                <a:solidFill>
                  <a:srgbClr val="3B3838"/>
                </a:solidFill>
              </a:rPr>
              <a:t>Amministrazioni pubbliche responsabili</a:t>
            </a:r>
            <a:endParaRPr b="1" sz="2400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B3838"/>
                </a:solidFill>
              </a:rPr>
              <a:t>Soggetto programmatore: es. Autorità di Gestione del Programma Operativo, referenti politici e amministrativi</a:t>
            </a:r>
            <a:br>
              <a:rPr lang="en" sz="2400">
                <a:solidFill>
                  <a:srgbClr val="3B3838"/>
                </a:solidFill>
              </a:rPr>
            </a:br>
            <a:r>
              <a:rPr lang="en" sz="2400">
                <a:solidFill>
                  <a:srgbClr val="3B3838"/>
                </a:solidFill>
              </a:rPr>
              <a:t>Soggetto/i attuatore/i: es. Responsabile Unico del Procedimento</a:t>
            </a:r>
            <a:br>
              <a:rPr lang="en" sz="2400">
                <a:solidFill>
                  <a:srgbClr val="3B3838"/>
                </a:solidFill>
              </a:rPr>
            </a:br>
            <a:r>
              <a:rPr lang="en" sz="2400">
                <a:solidFill>
                  <a:srgbClr val="3B3838"/>
                </a:solidFill>
              </a:rPr>
              <a:t>Soggetto/i realizzatore/i: es. aziende incaricate di realizzare un’opera</a:t>
            </a:r>
            <a:endParaRPr sz="2400">
              <a:solidFill>
                <a:srgbClr val="3B3838"/>
              </a:solidFill>
            </a:endParaRPr>
          </a:p>
          <a:p>
            <a:pPr indent="-312420" lvl="0" marL="457200" rtl="0" algn="l">
              <a:spcBef>
                <a:spcPts val="1200"/>
              </a:spcBef>
              <a:spcAft>
                <a:spcPts val="0"/>
              </a:spcAft>
              <a:buClr>
                <a:srgbClr val="3B3838"/>
              </a:buClr>
              <a:buSzPct val="100000"/>
              <a:buChar char="❖"/>
            </a:pPr>
            <a:r>
              <a:rPr b="1" lang="en" sz="2400">
                <a:solidFill>
                  <a:srgbClr val="3B3838"/>
                </a:solidFill>
              </a:rPr>
              <a:t>Esperti</a:t>
            </a:r>
            <a:endParaRPr b="1" sz="2400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B3838"/>
                </a:solidFill>
              </a:rPr>
              <a:t>Ricercatori con esperienza nel tema scelto</a:t>
            </a:r>
            <a:br>
              <a:rPr lang="en" sz="2400">
                <a:solidFill>
                  <a:srgbClr val="3B3838"/>
                </a:solidFill>
              </a:rPr>
            </a:br>
            <a:r>
              <a:rPr lang="en" sz="2400">
                <a:solidFill>
                  <a:srgbClr val="3B3838"/>
                </a:solidFill>
              </a:rPr>
              <a:t>Giornalisti </a:t>
            </a:r>
            <a:br>
              <a:rPr lang="en" sz="2400">
                <a:solidFill>
                  <a:srgbClr val="3B3838"/>
                </a:solidFill>
              </a:rPr>
            </a:br>
            <a:r>
              <a:rPr lang="en" sz="2400">
                <a:solidFill>
                  <a:srgbClr val="3B3838"/>
                </a:solidFill>
              </a:rPr>
              <a:t>Esperti di dominio / esperti di policy</a:t>
            </a:r>
            <a:endParaRPr sz="2400">
              <a:solidFill>
                <a:srgbClr val="3B3838"/>
              </a:solidFill>
            </a:endParaRPr>
          </a:p>
          <a:p>
            <a:pPr indent="-312420" lvl="0" marL="457200" rtl="0" algn="l">
              <a:spcBef>
                <a:spcPts val="1200"/>
              </a:spcBef>
              <a:spcAft>
                <a:spcPts val="0"/>
              </a:spcAft>
              <a:buClr>
                <a:srgbClr val="3B3838"/>
              </a:buClr>
              <a:buSzPct val="100000"/>
              <a:buChar char="❖"/>
            </a:pPr>
            <a:r>
              <a:rPr b="1" lang="en" sz="2400">
                <a:solidFill>
                  <a:srgbClr val="3B3838"/>
                </a:solidFill>
              </a:rPr>
              <a:t>Cittadini «impattati» dai risultati del progetto</a:t>
            </a:r>
            <a:endParaRPr b="1" sz="2400">
              <a:solidFill>
                <a:srgbClr val="3B3838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B3838"/>
                </a:solidFill>
              </a:rPr>
              <a:t>Utenti di un servizio / infrastruttura</a:t>
            </a:r>
            <a:br>
              <a:rPr lang="en" sz="2400">
                <a:solidFill>
                  <a:srgbClr val="3B3838"/>
                </a:solidFill>
              </a:rPr>
            </a:br>
            <a:r>
              <a:rPr lang="en" sz="2400">
                <a:solidFill>
                  <a:srgbClr val="3B3838"/>
                </a:solidFill>
              </a:rPr>
              <a:t>Cittadini che possono avere conseguenze rispetto alla realizzazione e messa in opera del progetto</a:t>
            </a:r>
            <a:br>
              <a:rPr lang="en" sz="2400">
                <a:solidFill>
                  <a:srgbClr val="3B3838"/>
                </a:solidFill>
              </a:rPr>
            </a:br>
            <a:r>
              <a:rPr lang="en" sz="2400">
                <a:solidFill>
                  <a:srgbClr val="3B3838"/>
                </a:solidFill>
              </a:rPr>
              <a:t>Operatori economici</a:t>
            </a:r>
            <a:br>
              <a:rPr lang="en" sz="2400">
                <a:solidFill>
                  <a:srgbClr val="3B3838"/>
                </a:solidFill>
              </a:rPr>
            </a:br>
            <a:r>
              <a:rPr lang="en" sz="2400">
                <a:solidFill>
                  <a:srgbClr val="3B3838"/>
                </a:solidFill>
              </a:rPr>
              <a:t>Società civile / organizzazioni del terzo settore</a:t>
            </a:r>
            <a:endParaRPr sz="2400">
              <a:solidFill>
                <a:srgbClr val="3B383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Strumenti di ricerca</a:t>
            </a:r>
            <a:endParaRPr/>
          </a:p>
        </p:txBody>
      </p:sp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2155425" y="1916625"/>
            <a:ext cx="68340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Visita diretta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Interviste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Questionari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Focus group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utili</a:t>
            </a:r>
            <a:endParaRPr/>
          </a:p>
        </p:txBody>
      </p:sp>
      <p:sp>
        <p:nvSpPr>
          <p:cNvPr id="226" name="Google Shape;226;p33"/>
          <p:cNvSpPr txBox="1"/>
          <p:nvPr>
            <p:ph idx="1" type="body"/>
          </p:nvPr>
        </p:nvSpPr>
        <p:spPr>
          <a:xfrm>
            <a:off x="2155425" y="1916625"/>
            <a:ext cx="68340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u="sng">
                <a:solidFill>
                  <a:schemeClr val="hlink"/>
                </a:solidFill>
                <a:hlinkClick r:id="rId3"/>
              </a:rPr>
              <a:t>Percorso di monitoraggio e video tutorial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u="sng">
                <a:solidFill>
                  <a:schemeClr val="hlink"/>
                </a:solidFill>
                <a:hlinkClick r:id="rId4"/>
              </a:rPr>
              <a:t>Metodologia completa</a:t>
            </a:r>
            <a:r>
              <a:rPr lang="en"/>
              <a:t> (PDF ver 1.2)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u="sng">
                <a:solidFill>
                  <a:schemeClr val="hlink"/>
                </a:solidFill>
                <a:hlinkClick r:id="rId5"/>
              </a:rPr>
              <a:t>Mappa dei report pubblicati</a:t>
            </a:r>
            <a:r>
              <a:rPr lang="en"/>
              <a:t> (Report Finder)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u="sng">
                <a:solidFill>
                  <a:schemeClr val="hlink"/>
                </a:solidFill>
                <a:hlinkClick r:id="rId6"/>
              </a:rPr>
              <a:t>Lista dei report pubblicati</a:t>
            </a:r>
            <a:r>
              <a:rPr lang="en"/>
              <a:t> (a partire dal più recente)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Monitorare </a:t>
            </a:r>
            <a:br>
              <a:rPr lang="en"/>
            </a:br>
            <a:r>
              <a:rPr lang="en"/>
              <a:t>l’uso dei fondi pubblici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2155425" y="1916625"/>
            <a:ext cx="68340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Gli investimenti pubblici riguardano tutta la cittadinanza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E’ importante che i cittadini sviluppino una </a:t>
            </a:r>
            <a:r>
              <a:rPr b="1" lang="en"/>
              <a:t>consapevolezza dell’uso che si fa dei fondi pubblici 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❖"/>
            </a:pPr>
            <a:r>
              <a:rPr lang="en"/>
              <a:t>la partecipazione della cittadinanza all’attuazione di queste politiche rappresenta per la PA la fonte di un </a:t>
            </a:r>
            <a:r>
              <a:rPr b="1" lang="en"/>
              <a:t>patrimonio di conoscenze e competenze</a:t>
            </a:r>
            <a:r>
              <a:rPr lang="en"/>
              <a:t> da utilizzare attivamente nella realizzazione degli interventi.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Monitoraggio civico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2155425" y="1916625"/>
            <a:ext cx="68340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Il Monitoraggio civico è uno strumento di partecipazione che permette alla collettività di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aumentare la </a:t>
            </a:r>
            <a:r>
              <a:rPr b="1" lang="en"/>
              <a:t>consapevolezza</a:t>
            </a:r>
            <a:r>
              <a:rPr lang="en"/>
              <a:t> su obiettivi e risultati delle politiche pubbliche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presidiare l’attuazione delle politiche pubbliche e formare </a:t>
            </a:r>
            <a:r>
              <a:rPr b="1" lang="en"/>
              <a:t>giudizio sull’efficacia degli interventi</a:t>
            </a:r>
            <a:r>
              <a:rPr lang="en"/>
              <a:t>, raccogliendo anche idee e proposte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SzPts val="1400"/>
              <a:buChar char="➢"/>
            </a:pPr>
            <a:r>
              <a:rPr b="1" lang="en"/>
              <a:t>Incidere sulle politiche pubbliche</a:t>
            </a:r>
            <a:r>
              <a:rPr lang="en"/>
              <a:t>: spronare le amministrazioni a conseguire i risultati, segnalare «punti di allarme», aumentare l’efficacia degli interventi, produrre un cambiamento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Monitoraggio civico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2155425" y="1916625"/>
            <a:ext cx="68340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«Attività sistematiche di controllo, verifica, raccolta di idee e proposte che diversi attori esterni alla PA conducono nei confronti delle Pubbliche Amministrazioni e degli altri soggetti responsabili delle politiche pubbliche»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Il monitoraggio civico dei progetti non si sostituisce al monitoraggio amministrativo o ai meccanismi istituzionali di verifica degli investimenti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Cosa serve per monitorare le politiche pubbliche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2155425" y="1916625"/>
            <a:ext cx="6834000" cy="25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42291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b="1" lang="en" sz="2400"/>
              <a:t>Accedere ai dati pubblici </a:t>
            </a:r>
            <a:r>
              <a:rPr lang="en" sz="2400"/>
              <a:t>sui singoli progetti finanziati: programmazione, attivazione, realizzazione, risultati…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4229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b="1" lang="en" sz="2400"/>
              <a:t>Cercare e analizzare dati e documenti </a:t>
            </a:r>
            <a:r>
              <a:rPr lang="en" sz="2400"/>
              <a:t>rilevanti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4229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b="1" lang="en" sz="2400"/>
              <a:t>Raccogliere dati e informazioni sul campo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4229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lang="en" sz="2400"/>
              <a:t>Creare alleanze e </a:t>
            </a:r>
            <a:r>
              <a:rPr b="1" lang="en" sz="2400"/>
              <a:t>mobilitare energie sui territori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4229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b="1" lang="en" sz="2400"/>
              <a:t>Produrre giudizi </a:t>
            </a:r>
            <a:r>
              <a:rPr lang="en" sz="2400"/>
              <a:t>basati sulle evidenze raccolte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4229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b="1" lang="en" sz="2400"/>
              <a:t>Confrontarsi con i soggetti responsabili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Il progetto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 livello di osservazione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2155425" y="1916625"/>
            <a:ext cx="68340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4671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❖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Il metodo di Monithon si focalizza sui 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progetti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finanziati dalle politiche pubbliche, così come generalmente rappresentati nei sistemi di monitoraggio amministrativo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671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Dal punto di vista del monitoraggio civico, il 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progetto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rappresenta anche il livello di osservazione ideale, con 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dettaglio sufficiente a valutare in concreto risultati e efficacia sui territori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dell’uso dei fondi pubblici, 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stimolando l’interesse delle comunità locali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approccio prevalentemente qualitativo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2155425" y="1614750"/>
            <a:ext cx="6834000" cy="3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4671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 sz="2400"/>
              <a:t>Monithon promuove un </a:t>
            </a:r>
            <a:r>
              <a:rPr b="1" lang="en" sz="2400"/>
              <a:t>approccio qualitativo</a:t>
            </a:r>
            <a:r>
              <a:rPr lang="en" sz="2400"/>
              <a:t> per esplorare avanzamento ed efficacia dei progetti finanziati, senza escludere la raccolta e l’analisi di dati e indicatori quantitativi in casi specifici. </a:t>
            </a:r>
            <a:endParaRPr sz="24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4671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 sz="2400"/>
              <a:t>La ragione di questa scelta è favorire la partecipazione finalizzata alla risoluzione di problemi specifici o, più in generale, il miglioramento dell’efficacia dei singoli progetti attraverso l</a:t>
            </a:r>
            <a:r>
              <a:rPr b="1" lang="en" sz="2400"/>
              <a:t>’analisi dei meccanismi causali</a:t>
            </a:r>
            <a:r>
              <a:rPr lang="en" sz="2400"/>
              <a:t> che hanno portato a determinati risultati, stimolando l’interesse delle comunità locali.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/>
          <p:nvPr/>
        </p:nvSpPr>
        <p:spPr>
          <a:xfrm>
            <a:off x="3182142" y="163083"/>
            <a:ext cx="4666500" cy="4627200"/>
          </a:xfrm>
          <a:prstGeom prst="ellipse">
            <a:avLst/>
          </a:prstGeom>
          <a:gradFill>
            <a:gsLst>
              <a:gs pos="0">
                <a:srgbClr val="C0DDD7"/>
              </a:gs>
              <a:gs pos="27000">
                <a:srgbClr val="2E7268"/>
              </a:gs>
              <a:gs pos="45000">
                <a:srgbClr val="D2FEF9"/>
              </a:gs>
              <a:gs pos="97000">
                <a:srgbClr val="3DA89C"/>
              </a:gs>
              <a:gs pos="100000">
                <a:srgbClr val="3DA89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3176907" y="148850"/>
            <a:ext cx="4666500" cy="4632000"/>
          </a:xfrm>
          <a:prstGeom prst="arc">
            <a:avLst>
              <a:gd fmla="val 15958091" name="adj1"/>
              <a:gd fmla="val 19171489" name="adj2"/>
            </a:avLst>
          </a:prstGeom>
          <a:noFill/>
          <a:ln cap="flat" cmpd="sng" w="76200">
            <a:solidFill>
              <a:srgbClr val="2E75B5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quali fasi si applica il monitoraggio civico?</a:t>
            </a: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4269666" y="1210853"/>
            <a:ext cx="2496900" cy="2541900"/>
          </a:xfrm>
          <a:prstGeom prst="ellipse">
            <a:avLst/>
          </a:prstGeom>
          <a:solidFill>
            <a:srgbClr val="E1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5317692" y="369433"/>
            <a:ext cx="91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Allocazione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delle risorse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3153697" y="2368738"/>
            <a:ext cx="1052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Identifica-</a:t>
            </a:r>
            <a:b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zione dei problemi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3353144" y="1332958"/>
            <a:ext cx="1052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Risultati </a:t>
            </a:r>
            <a:b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attesi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6330499" y="822997"/>
            <a:ext cx="993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Selezione degli interventi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6780800" y="1771850"/>
            <a:ext cx="1052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Progettazione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interventi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6778300" y="2809225"/>
            <a:ext cx="1066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Realizzazione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interventi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5982251" y="3789075"/>
            <a:ext cx="1142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Monitoraggio amministrativo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543320" y="3443458"/>
            <a:ext cx="1066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Valutazione </a:t>
            </a:r>
            <a:b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di impatto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4554285" y="3987542"/>
            <a:ext cx="1066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Valutazione risultati degli interventi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7370225" y="3846600"/>
            <a:ext cx="163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MONITORAGGIO</a:t>
            </a:r>
            <a:br>
              <a:rPr b="1" i="0" lang="en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CIVICO DEGLI </a:t>
            </a:r>
            <a:br>
              <a:rPr b="1" i="0" lang="en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INTERVENTI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4949680" y="1478336"/>
            <a:ext cx="1287300" cy="430800"/>
          </a:xfrm>
          <a:prstGeom prst="roundRect">
            <a:avLst>
              <a:gd fmla="val 16667" name="adj"/>
            </a:avLst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Programmazione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5600257" y="2249492"/>
            <a:ext cx="1287300" cy="430800"/>
          </a:xfrm>
          <a:prstGeom prst="roundRect">
            <a:avLst>
              <a:gd fmla="val 16667" name="adj"/>
            </a:avLst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Attuazione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4950527" y="3031631"/>
            <a:ext cx="1286400" cy="430800"/>
          </a:xfrm>
          <a:prstGeom prst="roundRect">
            <a:avLst>
              <a:gd fmla="val 16667" name="adj"/>
            </a:avLst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Monitoraggio e valutazione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4223846" y="2254983"/>
            <a:ext cx="1286400" cy="430800"/>
          </a:xfrm>
          <a:prstGeom prst="roundRect">
            <a:avLst>
              <a:gd fmla="val 16667" name="adj"/>
            </a:avLst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Agenda setting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23"/>
          <p:cNvCxnSpPr/>
          <p:nvPr/>
        </p:nvCxnSpPr>
        <p:spPr>
          <a:xfrm>
            <a:off x="5878981" y="1952584"/>
            <a:ext cx="149700" cy="259500"/>
          </a:xfrm>
          <a:prstGeom prst="straightConnector1">
            <a:avLst/>
          </a:prstGeom>
          <a:noFill/>
          <a:ln cap="flat" cmpd="sng" w="19050">
            <a:solidFill>
              <a:srgbClr val="40958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23"/>
          <p:cNvCxnSpPr/>
          <p:nvPr/>
        </p:nvCxnSpPr>
        <p:spPr>
          <a:xfrm flipH="1">
            <a:off x="5878948" y="2717549"/>
            <a:ext cx="149700" cy="255900"/>
          </a:xfrm>
          <a:prstGeom prst="straightConnector1">
            <a:avLst/>
          </a:prstGeom>
          <a:noFill/>
          <a:ln cap="flat" cmpd="sng" w="19050">
            <a:solidFill>
              <a:srgbClr val="40958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9" name="Google Shape;159;p23"/>
          <p:cNvCxnSpPr/>
          <p:nvPr/>
        </p:nvCxnSpPr>
        <p:spPr>
          <a:xfrm flipH="1">
            <a:off x="5022943" y="1952584"/>
            <a:ext cx="150600" cy="259500"/>
          </a:xfrm>
          <a:prstGeom prst="straightConnector1">
            <a:avLst/>
          </a:prstGeom>
          <a:noFill/>
          <a:ln cap="flat" cmpd="sng" w="19050">
            <a:solidFill>
              <a:srgbClr val="409588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160" name="Google Shape;160;p23"/>
          <p:cNvCxnSpPr/>
          <p:nvPr/>
        </p:nvCxnSpPr>
        <p:spPr>
          <a:xfrm>
            <a:off x="5018239" y="2717549"/>
            <a:ext cx="155400" cy="255900"/>
          </a:xfrm>
          <a:prstGeom prst="straightConnector1">
            <a:avLst/>
          </a:prstGeom>
          <a:noFill/>
          <a:ln cap="flat" cmpd="sng" w="19050">
            <a:solidFill>
              <a:srgbClr val="409588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61" name="Google Shape;161;p23"/>
          <p:cNvSpPr txBox="1"/>
          <p:nvPr/>
        </p:nvSpPr>
        <p:spPr>
          <a:xfrm>
            <a:off x="3955471" y="644814"/>
            <a:ext cx="1052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100" u="none" cap="none" strike="noStrike">
                <a:solidFill>
                  <a:srgbClr val="23544C"/>
                </a:solidFill>
                <a:latin typeface="Roboto"/>
                <a:ea typeface="Roboto"/>
                <a:cs typeface="Roboto"/>
                <a:sym typeface="Roboto"/>
              </a:rPr>
              <a:t>Condizioni abilitanti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3182141" y="165833"/>
            <a:ext cx="4666500" cy="4632000"/>
          </a:xfrm>
          <a:prstGeom prst="arc">
            <a:avLst>
              <a:gd fmla="val 19150265" name="adj1"/>
              <a:gd fmla="val 8886712" name="adj2"/>
            </a:avLst>
          </a:prstGeom>
          <a:noFill/>
          <a:ln cap="flat" cmpd="sng" w="76200">
            <a:solidFill>
              <a:srgbClr val="2E75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3182141" y="168583"/>
            <a:ext cx="4666500" cy="4632000"/>
          </a:xfrm>
          <a:prstGeom prst="arc">
            <a:avLst>
              <a:gd fmla="val 8769579" name="adj1"/>
              <a:gd fmla="val 11659256" name="adj2"/>
            </a:avLst>
          </a:prstGeom>
          <a:noFill/>
          <a:ln cap="flat" cmpd="sng" w="76200">
            <a:solidFill>
              <a:srgbClr val="2E75B5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58000" y="126025"/>
            <a:ext cx="2001000" cy="16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Moni-thon</a:t>
            </a:r>
            <a:endParaRPr/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58000" y="2022950"/>
            <a:ext cx="4782000" cy="30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268605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8571"/>
              <a:buFont typeface="Noto Sans Symbols"/>
              <a:buChar char="❖"/>
            </a:pPr>
            <a:r>
              <a:rPr lang="en"/>
              <a:t>Monithon = </a:t>
            </a:r>
            <a:r>
              <a:rPr b="1" lang="en"/>
              <a:t>«Monitoring Marathon» </a:t>
            </a:r>
            <a:br>
              <a:rPr lang="en">
                <a:solidFill>
                  <a:srgbClr val="3F3F3F"/>
                </a:solidFill>
              </a:rPr>
            </a:br>
            <a:r>
              <a:rPr lang="en"/>
              <a:t>Iniziativa indipendente e non profit da 2013 per il monitoraggio civico dei fondi europei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68605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28571"/>
              <a:buFont typeface="Noto Sans Symbols"/>
              <a:buChar char="❖"/>
            </a:pPr>
            <a:r>
              <a:rPr lang="en"/>
              <a:t>Sviluppa </a:t>
            </a:r>
            <a:r>
              <a:rPr b="1" lang="en"/>
              <a:t>metodi e strumenti </a:t>
            </a:r>
            <a:r>
              <a:rPr lang="en"/>
              <a:t>per le comunità locali e i beneficiari finali degli interventi.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68605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28571"/>
              <a:buFont typeface="Noto Sans Symbols"/>
              <a:buChar char="❖"/>
            </a:pPr>
            <a:r>
              <a:rPr lang="en"/>
              <a:t>Fornisce supporto per </a:t>
            </a:r>
            <a:r>
              <a:rPr b="1" lang="en"/>
              <a:t>l’analisi dei fondi pubblici </a:t>
            </a:r>
            <a:r>
              <a:rPr lang="en"/>
              <a:t>e la ricerca qualitativa sul campo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68605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28571"/>
              <a:buFont typeface="Noto Sans Symbols"/>
              <a:buChar char="❖"/>
            </a:pPr>
            <a:r>
              <a:rPr lang="en"/>
              <a:t>Favorisce la </a:t>
            </a:r>
            <a:r>
              <a:rPr b="1" lang="en"/>
              <a:t>collaborazione</a:t>
            </a:r>
            <a:r>
              <a:rPr lang="en"/>
              <a:t> tra le comunità e le amministrazioni responsabili degli interventi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68605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❖"/>
            </a:pPr>
            <a:r>
              <a:rPr lang="en"/>
              <a:t>Mette a disposizione </a:t>
            </a:r>
            <a:r>
              <a:rPr b="1" lang="en"/>
              <a:t>evidenze e suggerimenti </a:t>
            </a:r>
            <a:r>
              <a:rPr lang="en"/>
              <a:t>per migliorare l’efficacia delle politiche.</a:t>
            </a:r>
            <a:endParaRPr/>
          </a:p>
        </p:txBody>
      </p:sp>
      <p:pic>
        <p:nvPicPr>
          <p:cNvPr descr="A group of people looking at a computer&#10;&#10;Description automatically generated" id="170" name="Google Shape;1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1902" y="278125"/>
            <a:ext cx="3862047" cy="14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walking down a sidewalk&#10;&#10;Description automatically generated with medium confidence" id="171" name="Google Shape;171;p24"/>
          <p:cNvPicPr preferRelativeResize="0"/>
          <p:nvPr/>
        </p:nvPicPr>
        <p:blipFill rotWithShape="1">
          <a:blip r:embed="rId4">
            <a:alphaModFix/>
          </a:blip>
          <a:srcRect b="0" l="8564" r="5273" t="0"/>
          <a:stretch/>
        </p:blipFill>
        <p:spPr>
          <a:xfrm>
            <a:off x="5081900" y="3465925"/>
            <a:ext cx="3862050" cy="1565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72" name="Google Shape;17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8647" y="1792095"/>
            <a:ext cx="4015199" cy="15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nith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